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3"/>
  </p:notesMasterIdLst>
  <p:sldIdLst>
    <p:sldId id="256" r:id="rId2"/>
    <p:sldId id="257" r:id="rId3"/>
    <p:sldId id="288" r:id="rId4"/>
    <p:sldId id="262" r:id="rId5"/>
    <p:sldId id="290" r:id="rId6"/>
    <p:sldId id="263" r:id="rId7"/>
    <p:sldId id="291" r:id="rId8"/>
    <p:sldId id="266" r:id="rId9"/>
    <p:sldId id="261" r:id="rId10"/>
    <p:sldId id="259" r:id="rId11"/>
    <p:sldId id="260" r:id="rId12"/>
    <p:sldId id="264" r:id="rId13"/>
    <p:sldId id="267" r:id="rId14"/>
    <p:sldId id="268" r:id="rId15"/>
    <p:sldId id="286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87" r:id="rId24"/>
    <p:sldId id="278" r:id="rId25"/>
    <p:sldId id="276" r:id="rId26"/>
    <p:sldId id="277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95F4-747C-40F1-898B-95356378FDA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808F-FC86-4853-9D03-B9883500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6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808F-FC86-4853-9D03-B98835006B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1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26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1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5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5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5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20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2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78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9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5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3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7A1143-A33C-49B7-90B6-69E4693A153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E5C43C-EE01-4EF3-8B84-10181E4E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578;&#1576;&#1589;&#1585;&#1607;%203%20&#1605;&#1575;&#1583;&#1607;%204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&#1605;&#1575;&#1583;&#1607;%20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605;&#1575;&#1583;&#1607;%203.png" TargetMode="External"/><Relationship Id="rId2" Type="http://schemas.openxmlformats.org/officeDocument/2006/relationships/hyperlink" Target="&#1605;&#1575;&#1583;&#1607;%20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605;&#1575;&#1583;&#1607;%204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&#1588;&#1740;&#1608;&#1607;%20&#1606;&#1575;&#1605;&#1607;%20&#1601;&#1585;&#1589;&#1578;%20&#1605;&#1591;&#1575;&#1604;&#1593;&#1575;&#1578;&#1740;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crdownload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605;&#1575;&#1583;&#1607;%206.JPG" TargetMode="External"/><Relationship Id="rId2" Type="http://schemas.openxmlformats.org/officeDocument/2006/relationships/hyperlink" Target="&#1605;&#1575;&#1583;&#1607;%204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605;&#1575;&#1583;&#1607;%205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400" dirty="0" smtClean="0">
                <a:cs typeface="B Titr" panose="00000700000000000000" pitchFamily="2" charset="-78"/>
              </a:rPr>
              <a:t>فرصت مطالعاتی اعضای هیات علمی دانشگاه فنی و حرفه ای</a:t>
            </a:r>
            <a:endParaRPr lang="fa-IR" sz="4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48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cs typeface="B Titr" panose="00000700000000000000" pitchFamily="2" charset="-78"/>
              </a:rPr>
              <a:t>کمیته اجرایی فرصت مطالعاتی اعضای هیات علمی در صنعت و جامعه دانشگاه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 معاون پژوهش و فناوری دانشگاه (رئیس کمیته)</a:t>
            </a:r>
            <a:endParaRPr lang="en-US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  معاون آموزش دانشگاه</a:t>
            </a:r>
            <a:endParaRPr lang="en-US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  رئیس مرکز کارآفرینی و ارتباط با صنعت (دبیر کمیته)</a:t>
            </a:r>
            <a:endParaRPr lang="en-US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  رئیس مرکز امور مدرسان</a:t>
            </a:r>
            <a:endParaRPr lang="en-US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  مدیر کل امور پژوهش </a:t>
            </a:r>
            <a:endParaRPr lang="en-US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  رئیس دبیرخانه هیات اجرایی جذب هیات </a:t>
            </a:r>
            <a:r>
              <a:rPr lang="ar-SA" b="1" dirty="0" smtClean="0">
                <a:cs typeface="B Nazanin" panose="00000400000000000000" pitchFamily="2" charset="-78"/>
              </a:rPr>
              <a:t>علمی</a:t>
            </a:r>
            <a:endParaRPr lang="en-US" b="1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 smtClean="0">
                <a:cs typeface="B Nazanin" panose="00000400000000000000" pitchFamily="2" charset="-78"/>
              </a:rPr>
              <a:t>  </a:t>
            </a:r>
            <a:r>
              <a:rPr lang="ar-SA" b="1" dirty="0">
                <a:cs typeface="B Nazanin" panose="00000400000000000000" pitchFamily="2" charset="-78"/>
              </a:rPr>
              <a:t>رئیس کارگروه تخصصی برنامه ریزی درسی رشته مربوطه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2791239"/>
            <a:ext cx="3698544" cy="26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cs typeface="B Titr" panose="00000700000000000000" pitchFamily="2" charset="-78"/>
              </a:rPr>
              <a:t>وظایف کمیته اجرایی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بررسی تقاضاهای ارسالی از سوی کمیته پژوهش استان وفق شیوه نامه حداکثر ظرف یک ماه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نظارت بر حسن انجام طرح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بررسی گزارشات ادواری و نهایی فرصت مطالعاتی تهیه شده توسط عضو هیات علمی و ناظر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تهیه و تدوین فرآیندها، شیوه ها و فرم های ارزیابی دوره فرصت مطالعاتی عضو هیات علمی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تعیین شرایط جایگزین وفق </a:t>
            </a:r>
            <a:r>
              <a:rPr lang="ar-SA" sz="2000" b="1" dirty="0">
                <a:cs typeface="B Nazanin" panose="00000400000000000000" pitchFamily="2" charset="-78"/>
                <a:hlinkClick r:id="rId2" action="ppaction://hlinkfile"/>
              </a:rPr>
              <a:t>تبصره 3 ماده 4 شیوه نامه </a:t>
            </a:r>
            <a:r>
              <a:rPr lang="ar-SA" sz="2000" b="1" dirty="0">
                <a:cs typeface="B Nazanin" panose="00000400000000000000" pitchFamily="2" charset="-78"/>
              </a:rPr>
              <a:t>جهت بررسی و تایید هیات رئیسه دانشگاه 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شناسایی و معرفی واحدهای عملیاتی  به متقاضیان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/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75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cs typeface="B Titr" panose="00000700000000000000" pitchFamily="2" charset="-78"/>
              </a:rPr>
              <a:t>شیوه اجرای دوره فرصت مطالعاتی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1"/>
            <a:r>
              <a:rPr lang="ar-SA" sz="2000" b="1" u="sng" dirty="0">
                <a:cs typeface="B Nazanin" panose="00000400000000000000" pitchFamily="2" charset="-78"/>
              </a:rPr>
              <a:t>متقاضی</a:t>
            </a:r>
            <a:r>
              <a:rPr lang="ar-SA" sz="2000" b="1" dirty="0">
                <a:cs typeface="B Nazanin" panose="00000400000000000000" pitchFamily="2" charset="-78"/>
              </a:rPr>
              <a:t> می بایست درخواست گذراندن فرصت مطالعاتی را همراه با موافقت واحد عملیاتی به همراه اساسنامه/رزومه کاری واحد عملیاتی، سوابق علمی، پژوهشی، برنامه های مطالعاتی، کاری و تاریخ شروع بکار خود در واحد عملیاتی منتخب را بر اساس اهداف </a:t>
            </a:r>
            <a:r>
              <a:rPr lang="ar-SA" sz="2000" b="1" dirty="0">
                <a:cs typeface="B Nazanin" panose="00000400000000000000" pitchFamily="2" charset="-78"/>
                <a:hlinkClick r:id="rId2" action="ppaction://hlinkfile"/>
              </a:rPr>
              <a:t>ماده 2 شیوه نامه</a:t>
            </a:r>
            <a:r>
              <a:rPr lang="ar-SA" sz="2000" b="1" dirty="0">
                <a:cs typeface="B Nazanin" panose="00000400000000000000" pitchFamily="2" charset="-78"/>
              </a:rPr>
              <a:t>، رسالت دانشگاه فنی و حرفه ای و وظایف محوله به خود در دانشگاه را از طریق مدیر گروه/معاون آموزشی به رئیس دانشكده</a:t>
            </a:r>
            <a:r>
              <a:rPr lang="en-US" sz="2000" b="1" dirty="0">
                <a:cs typeface="B Nazanin" panose="00000400000000000000" pitchFamily="2" charset="-78"/>
              </a:rPr>
              <a:t>/ </a:t>
            </a:r>
            <a:r>
              <a:rPr lang="ar-SA" sz="2000" b="1" dirty="0">
                <a:cs typeface="B Nazanin" panose="00000400000000000000" pitchFamily="2" charset="-78"/>
              </a:rPr>
              <a:t>آموزشکده حداکثر تا 30 مهر ماه در نیم سال اول سال تحصیلی و 30 اردیبهشت ماه در نیم سال دوم سال تحصیلی ارائه نماید.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just"/>
            <a:endParaRPr lang="en-US" sz="2000" b="1" dirty="0" smtClean="0">
              <a:cs typeface="B Nazanin" panose="00000400000000000000" pitchFamily="2" charset="-78"/>
            </a:endParaRPr>
          </a:p>
          <a:p>
            <a:pPr algn="just"/>
            <a:endParaRPr lang="en-US" sz="2000" b="1" dirty="0">
              <a:cs typeface="B Nazanin" panose="00000400000000000000" pitchFamily="2" charset="-78"/>
            </a:endParaRPr>
          </a:p>
          <a:p>
            <a:pPr algn="just"/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35" y="4226011"/>
            <a:ext cx="7797114" cy="19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08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cs typeface="B Titr" panose="00000700000000000000" pitchFamily="2" charset="-78"/>
              </a:rPr>
              <a:t>شیوه اجرای دوره فرصت مطالعاتی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1"/>
            <a:r>
              <a:rPr lang="ar-SA" sz="2000" b="1" dirty="0">
                <a:cs typeface="B Nazanin" panose="00000400000000000000" pitchFamily="2" charset="-78"/>
              </a:rPr>
              <a:t>رئیس دانشكده</a:t>
            </a:r>
            <a:r>
              <a:rPr lang="en-US" sz="2000" b="1" dirty="0">
                <a:cs typeface="B Nazanin" panose="00000400000000000000" pitchFamily="2" charset="-78"/>
              </a:rPr>
              <a:t>/ </a:t>
            </a:r>
            <a:r>
              <a:rPr lang="ar-SA" sz="2000" b="1" dirty="0">
                <a:cs typeface="B Nazanin" panose="00000400000000000000" pitchFamily="2" charset="-78"/>
              </a:rPr>
              <a:t>آموزشکده می بایست پیشنهاد طرح متقاضی را حداکثر ظرف یک هفته مطابق مواد</a:t>
            </a:r>
            <a:r>
              <a:rPr lang="ar-SA" sz="2000" b="1" dirty="0">
                <a:cs typeface="B Nazanin" panose="00000400000000000000" pitchFamily="2" charset="-78"/>
                <a:hlinkClick r:id="rId2" action="ppaction://hlinkfile"/>
              </a:rPr>
              <a:t>2</a:t>
            </a:r>
            <a:r>
              <a:rPr lang="ar-SA" sz="2000" b="1" dirty="0">
                <a:cs typeface="B Nazanin" panose="00000400000000000000" pitchFamily="2" charset="-78"/>
              </a:rPr>
              <a:t>، </a:t>
            </a:r>
            <a:r>
              <a:rPr lang="ar-SA" sz="2000" b="1" dirty="0">
                <a:cs typeface="B Nazanin" panose="00000400000000000000" pitchFamily="2" charset="-78"/>
                <a:hlinkClick r:id="rId3" action="ppaction://hlinkfile"/>
              </a:rPr>
              <a:t>3</a:t>
            </a:r>
            <a:r>
              <a:rPr lang="ar-SA" sz="2000" b="1" dirty="0">
                <a:cs typeface="B Nazanin" panose="00000400000000000000" pitchFamily="2" charset="-78"/>
              </a:rPr>
              <a:t> و</a:t>
            </a:r>
            <a:r>
              <a:rPr lang="ar-SA" sz="2000" b="1" dirty="0">
                <a:cs typeface="B Nazanin" panose="00000400000000000000" pitchFamily="2" charset="-78"/>
                <a:hlinkClick r:id="rId4" action="ppaction://hlinkfile"/>
              </a:rPr>
              <a:t>4 </a:t>
            </a:r>
            <a:r>
              <a:rPr lang="ar-SA" sz="2000" b="1" dirty="0">
                <a:cs typeface="B Nazanin" panose="00000400000000000000" pitchFamily="2" charset="-78"/>
              </a:rPr>
              <a:t>شیوه نامه بررسی و پس از بررسی در صورت تایید به همراه موافقتنامه همراه با مستندات مورد نیاز مواد </a:t>
            </a:r>
            <a:r>
              <a:rPr lang="ar-SA" sz="2000" b="1" dirty="0">
                <a:cs typeface="B Nazanin" panose="00000400000000000000" pitchFamily="2" charset="-78"/>
                <a:hlinkClick r:id="rId3" action="ppaction://hlinkfile"/>
              </a:rPr>
              <a:t>3</a:t>
            </a:r>
            <a:r>
              <a:rPr lang="ar-SA" sz="2000" b="1" dirty="0">
                <a:cs typeface="B Nazanin" panose="00000400000000000000" pitchFamily="2" charset="-78"/>
              </a:rPr>
              <a:t>و </a:t>
            </a:r>
            <a:r>
              <a:rPr lang="ar-SA" sz="2000" b="1" dirty="0">
                <a:cs typeface="B Nazanin" panose="00000400000000000000" pitchFamily="2" charset="-78"/>
                <a:hlinkClick r:id="rId4" action="ppaction://hlinkfile"/>
              </a:rPr>
              <a:t>4</a:t>
            </a:r>
            <a:r>
              <a:rPr lang="ar-SA" sz="2000" b="1" dirty="0">
                <a:cs typeface="B Nazanin" panose="00000400000000000000" pitchFamily="2" charset="-78"/>
              </a:rPr>
              <a:t> شیوه نامه مزبور حداکثر تا 20 آبان ماه در نیم سال اول سال تحصیلی و 20 خرداد ماه در نیم سال دوم سال تحصیلی به کمیته‌ی پژوهش استان ارسال و در غیر اینصورت </a:t>
            </a:r>
            <a:r>
              <a:rPr lang="fa-IR" sz="2000" b="1" dirty="0">
                <a:cs typeface="B Nazanin" panose="00000400000000000000" pitchFamily="2" charset="-78"/>
              </a:rPr>
              <a:t>دلایل رد را </a:t>
            </a:r>
            <a:r>
              <a:rPr lang="ar-SA" sz="2000" b="1" dirty="0">
                <a:cs typeface="B Nazanin" panose="00000400000000000000" pitchFamily="2" charset="-78"/>
              </a:rPr>
              <a:t>بطور مکتوب به متقاضی اعلام نماید.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just" rtl="1"/>
            <a:r>
              <a:rPr lang="ar-SA" sz="2000" b="1" dirty="0" smtClean="0">
                <a:cs typeface="B Nazanin" panose="00000400000000000000" pitchFamily="2" charset="-78"/>
              </a:rPr>
              <a:t>کمیته </a:t>
            </a:r>
            <a:r>
              <a:rPr lang="ar-SA" sz="2000" b="1" dirty="0">
                <a:cs typeface="B Nazanin" panose="00000400000000000000" pitchFamily="2" charset="-78"/>
              </a:rPr>
              <a:t>ی پژوهش استان، می بایست طرح متقاضی را پس از بررسی و تایید به همراه ناظر پیشنهادی حداکثر تا 10 آذر ماه در نیم سال اول سال تحصیلی و 10 تیر ماه در نیم سال دوم سال تحصیلی به کمیته اجرایی ارسال نماید.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just"/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8385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cs typeface="B Titr" panose="00000700000000000000" pitchFamily="2" charset="-78"/>
              </a:rPr>
              <a:t>شیوه اجرای دوره فرصت مطالعاتی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1"/>
            <a:r>
              <a:rPr lang="ar-SA" sz="2000" b="1" dirty="0">
                <a:cs typeface="B Nazanin" panose="00000400000000000000" pitchFamily="2" charset="-78"/>
              </a:rPr>
              <a:t>کمیته ی پژوهش استان، می بایست طرح متقاضی را پس از بررسی و تایید به همراه ناظر پیشنهادی حداکثر تا 10 آذر ماه در نیم سال اول سال تحصیلی و 10 تیر ماه در نیم سال دوم سال تحصیلی به کمیته اجرایی ارسال نماید</a:t>
            </a:r>
            <a:r>
              <a:rPr lang="ar-SA" sz="2000" b="1" dirty="0" smtClean="0">
                <a:cs typeface="B Nazanin" panose="00000400000000000000" pitchFamily="2" charset="-78"/>
              </a:rPr>
              <a:t>.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just" rtl="1"/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2" y="3634205"/>
            <a:ext cx="4436659" cy="20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400" dirty="0">
                <a:cs typeface="B Titr" panose="00000700000000000000" pitchFamily="2" charset="-78"/>
              </a:rPr>
              <a:t>کانون انجمن های صنفی کاریابی های کشور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41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کانون انجمن های صنفی کاریابی های کشور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000" b="1" dirty="0">
                <a:cs typeface="B Nazanin" panose="00000400000000000000" pitchFamily="2" charset="-78"/>
              </a:rPr>
              <a:t>هدف: </a:t>
            </a:r>
          </a:p>
          <a:p>
            <a:pPr marL="0" indent="0" algn="just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همکاری در ایجاد استعداد یابی، هدایت تحصیلی و شغلی، مشاوره جویندگان کار و کارفرمایان در مراکز و شعبات دانشگاه فنی و حرفه ای، انجام فعالیت های مشاوره ای، پژوهشی و آموزشی درزمینه های شغلی و اشتغال و استفاده از سایر ظرفیت های طرف ها</a:t>
            </a:r>
          </a:p>
          <a:p>
            <a:pPr marL="0" indent="0" algn="just" rtl="1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8" y="4102443"/>
            <a:ext cx="7895968" cy="1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2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عقد تفاهم نامه سه جانبه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بستن تفاهم نامه همکاری فی مابین وزارت تعاون، کار و رفاه اجتماعی، دانشگاه فنی و حرفه ای و کانون انجمن های صنفی کاریابی های کشور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15" y="3507474"/>
            <a:ext cx="7417212" cy="21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4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تعهدات وزارت تعاون، کار و رفاه اجتماعی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همکاری در استقرار کاریابی های فعال با موافقت روسای دانشکده های فنی و حرفه ای در مراکز دانشگاهی استان جهت شناسایی دقیق نیاز های بازار کار و ارائه آموزش های متناسب با این نیاز ها 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همکاری و حمایت معنوی در برگزاری نمایشگاه کار و اشتغال در مراکز کاریابی های مستقر در دانشگاه 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همکاری در اجرای طرح کارورزی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نظارت بر حسن فعالیت کاریابی های مستقر در دانشگاه ها و دریافت آمار و گزارش های مربوط</a:t>
            </a:r>
          </a:p>
          <a:p>
            <a:pPr marL="0" indent="0" algn="just" rtl="1">
              <a:buClrTx/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just" rtl="1">
              <a:buClrTx/>
              <a:buNone/>
            </a:pPr>
            <a:endParaRPr lang="fa-IR" dirty="0" smtClean="0"/>
          </a:p>
          <a:p>
            <a:pPr marL="457200" indent="-457200" algn="just" rtl="1">
              <a:buClrTx/>
              <a:buFont typeface="+mj-lt"/>
              <a:buAutoNum type="arabicPeriod"/>
            </a:pPr>
            <a:endParaRPr lang="fa-IR" dirty="0" smtClean="0"/>
          </a:p>
          <a:p>
            <a:pPr marL="0" indent="0" algn="just" rtl="1">
              <a:buNone/>
            </a:pPr>
            <a:endParaRPr lang="fa-IR" dirty="0" smtClean="0"/>
          </a:p>
          <a:p>
            <a:pPr marL="0" indent="0" algn="just" rtl="1">
              <a:buNone/>
            </a:pPr>
            <a:endParaRPr lang="fa-IR" dirty="0" smtClean="0"/>
          </a:p>
          <a:p>
            <a:pPr marL="0" indent="0" algn="just" rtl="1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0" y="4460876"/>
            <a:ext cx="384276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0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تعهدات دانشگاه فنی و حرفه ای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rtl="1">
              <a:buClrTx/>
              <a:buSzPct val="100000"/>
              <a:buFont typeface="+mj-lt"/>
              <a:buAutoNum type="arabicPeriod"/>
            </a:pPr>
            <a:r>
              <a:rPr lang="fa-IR" sz="2000" b="1" dirty="0">
                <a:cs typeface="B Nazanin" panose="00000400000000000000" pitchFamily="2" charset="-78"/>
              </a:rPr>
              <a:t>واگذاری رایگان مکان مناسب جهت استقرار دفاتر کاریابی ها در مراکز </a:t>
            </a:r>
          </a:p>
          <a:p>
            <a:pPr marL="457200" indent="-457200" algn="just" rtl="1">
              <a:buClrTx/>
              <a:buSzPct val="100000"/>
              <a:buFont typeface="+mj-lt"/>
              <a:buAutoNum type="arabicPeriod"/>
            </a:pPr>
            <a:r>
              <a:rPr lang="fa-IR" sz="2000" b="1" dirty="0">
                <a:cs typeface="B Nazanin" panose="00000400000000000000" pitchFamily="2" charset="-78"/>
              </a:rPr>
              <a:t>بررسی و تایید کاریابی های معرفی شده جهت استقرار در مراکز دانشگاه</a:t>
            </a:r>
          </a:p>
          <a:p>
            <a:pPr marL="457200" indent="-457200" algn="just" rtl="1">
              <a:buClrTx/>
              <a:buSzPct val="100000"/>
              <a:buFont typeface="+mj-lt"/>
              <a:buAutoNum type="arabicPeriod"/>
            </a:pPr>
            <a:r>
              <a:rPr lang="fa-IR" sz="2000" b="1" dirty="0">
                <a:cs typeface="B Nazanin" panose="00000400000000000000" pitchFamily="2" charset="-78"/>
              </a:rPr>
              <a:t>همکاری در برگزاری نمایشگاه های کار و اشتغال </a:t>
            </a:r>
          </a:p>
          <a:p>
            <a:pPr marL="457200" indent="-457200" algn="just" rtl="1">
              <a:buClrTx/>
              <a:buSzPct val="100000"/>
              <a:buFont typeface="+mj-lt"/>
              <a:buAutoNum type="arabicPeriod"/>
            </a:pPr>
            <a:r>
              <a:rPr lang="fa-IR" sz="2000" b="1" dirty="0">
                <a:cs typeface="B Nazanin" panose="00000400000000000000" pitchFamily="2" charset="-78"/>
              </a:rPr>
              <a:t>اجازه امکان تبلیغات کاریابی در محیط دانشگاه </a:t>
            </a:r>
          </a:p>
          <a:p>
            <a:pPr marL="457200" indent="-457200" algn="just" rtl="1">
              <a:buClrTx/>
              <a:buSzPct val="100000"/>
              <a:buFont typeface="+mj-lt"/>
              <a:buAutoNum type="arabicPeriod"/>
            </a:pPr>
            <a:r>
              <a:rPr lang="fa-IR" sz="2000" b="1" dirty="0">
                <a:cs typeface="B Nazanin" panose="00000400000000000000" pitchFamily="2" charset="-78"/>
              </a:rPr>
              <a:t>ارائه لیست و مشخصات دانشجویان به دفاتر کاریابی </a:t>
            </a:r>
          </a:p>
          <a:p>
            <a:pPr marL="0" indent="0" algn="r" rtl="1">
              <a:buClrTx/>
              <a:buSzPct val="100000"/>
              <a:buNone/>
            </a:pP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963407"/>
            <a:ext cx="2577800" cy="29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sz="3600" b="1" dirty="0">
                <a:cs typeface="B Titr" panose="00000700000000000000" pitchFamily="2" charset="-78"/>
              </a:rPr>
              <a:t>فرصت مطالعاتی </a:t>
            </a:r>
            <a:r>
              <a:rPr lang="en-US" sz="3600" dirty="0">
                <a:cs typeface="B Titr" panose="00000700000000000000" pitchFamily="2" charset="-78"/>
              </a:rPr>
              <a:t/>
            </a:r>
            <a:br>
              <a:rPr lang="en-US" sz="3600" dirty="0">
                <a:cs typeface="B Titr" panose="00000700000000000000" pitchFamily="2" charset="-78"/>
              </a:rPr>
            </a:br>
            <a:r>
              <a:rPr lang="ar-SA" sz="3600" b="1" dirty="0">
                <a:cs typeface="B Titr" panose="00000700000000000000" pitchFamily="2" charset="-78"/>
              </a:rPr>
              <a:t>اعضای هیات علمی در صنعت و جامعه</a:t>
            </a:r>
            <a:r>
              <a:rPr lang="fa-IR" sz="3600" b="1" dirty="0">
                <a:cs typeface="B Titr" panose="00000700000000000000" pitchFamily="2" charset="-78"/>
              </a:rPr>
              <a:t> دانشگاه فنی و حرفه‌ای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sz="2000" b="1" dirty="0">
                <a:cs typeface="B Nazanin" panose="00000400000000000000" pitchFamily="2" charset="-78"/>
              </a:rPr>
              <a:t>جهت اجرای دقیق و نیل به اهداف مندرج در </a:t>
            </a:r>
            <a:r>
              <a:rPr lang="ar-SA" sz="2000" b="1" dirty="0">
                <a:cs typeface="B Nazanin" panose="00000400000000000000" pitchFamily="2" charset="-78"/>
                <a:hlinkClick r:id="rId2" action="ppaction://hlinkfile"/>
              </a:rPr>
              <a:t>شیوه نامه فرصت مطالعاتی </a:t>
            </a:r>
            <a:r>
              <a:rPr lang="ar-SA" sz="2000" b="1" dirty="0">
                <a:cs typeface="B Nazanin" panose="00000400000000000000" pitchFamily="2" charset="-78"/>
              </a:rPr>
              <a:t>اعضای هیات علمی دانشگاه ها و موسسات پژوهشی در جامعه و صنعت و نیز اجرای مصوبه بیست و پنجم هیات امنای مورخ </a:t>
            </a:r>
            <a:r>
              <a:rPr lang="fa-IR" sz="2000" b="1" dirty="0">
                <a:cs typeface="B Nazanin" panose="00000400000000000000" pitchFamily="2" charset="-78"/>
              </a:rPr>
              <a:t>1397/4/9</a:t>
            </a:r>
            <a:r>
              <a:rPr lang="ar-SA" sz="2000" b="1" dirty="0" smtClean="0">
                <a:cs typeface="B Nazanin" panose="00000400000000000000" pitchFamily="2" charset="-78"/>
              </a:rPr>
              <a:t> </a:t>
            </a:r>
            <a:r>
              <a:rPr lang="ar-SA" sz="2000" b="1" dirty="0">
                <a:cs typeface="B Nazanin" panose="00000400000000000000" pitchFamily="2" charset="-78"/>
              </a:rPr>
              <a:t>مبنی بر گذراندن یک دوره آموزشی یک ساله در دانشگاه فنی و حرفه ای توسط اعضای هیات علمی جذب شده با مدرک کارشناسی ارشد از سال </a:t>
            </a:r>
            <a:r>
              <a:rPr lang="ar-SA" sz="2000" b="1" dirty="0" smtClean="0">
                <a:cs typeface="B Nazanin" panose="00000400000000000000" pitchFamily="2" charset="-78"/>
              </a:rPr>
              <a:t>139</a:t>
            </a:r>
            <a:r>
              <a:rPr lang="fa-IR" sz="2000" b="1" dirty="0" smtClean="0">
                <a:cs typeface="B Nazanin" panose="00000400000000000000" pitchFamily="2" charset="-78"/>
              </a:rPr>
              <a:t>8</a:t>
            </a:r>
            <a:r>
              <a:rPr lang="ar-SA" sz="2000" b="1" dirty="0" smtClean="0">
                <a:cs typeface="B Nazanin" panose="00000400000000000000" pitchFamily="2" charset="-78"/>
              </a:rPr>
              <a:t> </a:t>
            </a:r>
            <a:r>
              <a:rPr lang="ar-SA" sz="2000" b="1" dirty="0">
                <a:cs typeface="B Nazanin" panose="00000400000000000000" pitchFamily="2" charset="-78"/>
              </a:rPr>
              <a:t>به بعد لازم است متقاضیان و آموزشکده/دانشکده ها و واحدهای استانی وفق شیوه نامه </a:t>
            </a:r>
            <a:r>
              <a:rPr lang="ar-SA" sz="2000" b="1" dirty="0" smtClean="0">
                <a:cs typeface="B Nazanin" panose="00000400000000000000" pitchFamily="2" charset="-78"/>
              </a:rPr>
              <a:t>مزبور</a:t>
            </a:r>
            <a:r>
              <a:rPr lang="fa-IR" sz="2000" b="1" dirty="0" smtClean="0">
                <a:cs typeface="B Nazanin" panose="00000400000000000000" pitchFamily="2" charset="-78"/>
              </a:rPr>
              <a:t>به</a:t>
            </a:r>
            <a:r>
              <a:rPr lang="ar-SA" sz="2000" b="1" dirty="0" smtClean="0">
                <a:cs typeface="B Nazanin" panose="00000400000000000000" pitchFamily="2" charset="-78"/>
              </a:rPr>
              <a:t> </a:t>
            </a:r>
            <a:r>
              <a:rPr lang="ar-SA" sz="2000" b="1" dirty="0">
                <a:cs typeface="B Nazanin" panose="00000400000000000000" pitchFamily="2" charset="-78"/>
              </a:rPr>
              <a:t>این دستورالعمل اقدام نمایند. 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just" rt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2" y="4139514"/>
            <a:ext cx="10392032" cy="20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3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تعهدات دانشگاه فنی و حرفه ای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ClrTx/>
              <a:buNone/>
            </a:pPr>
            <a:r>
              <a:rPr lang="en-US" b="1" dirty="0" smtClean="0">
                <a:cs typeface="B Nazanin" panose="00000400000000000000" pitchFamily="2" charset="-78"/>
              </a:rPr>
              <a:t>6</a:t>
            </a:r>
            <a:r>
              <a:rPr lang="fa-IR" b="1" dirty="0" smtClean="0">
                <a:cs typeface="B Nazanin" panose="00000400000000000000" pitchFamily="2" charset="-78"/>
              </a:rPr>
              <a:t>. </a:t>
            </a:r>
            <a:r>
              <a:rPr lang="fa-IR" sz="2000" b="1" dirty="0" smtClean="0">
                <a:cs typeface="B Nazanin" panose="00000400000000000000" pitchFamily="2" charset="-78"/>
              </a:rPr>
              <a:t>برگزاری </a:t>
            </a:r>
            <a:r>
              <a:rPr lang="fa-IR" sz="2000" b="1" dirty="0">
                <a:cs typeface="B Nazanin" panose="00000400000000000000" pitchFamily="2" charset="-78"/>
              </a:rPr>
              <a:t>کارگاه های آموزشی دوره ای و سخنرانی های علمی مشترک با استفاده از امکانات برای </a:t>
            </a:r>
            <a:r>
              <a:rPr lang="fa-IR" sz="2000" b="1" dirty="0" smtClean="0">
                <a:cs typeface="B Nazanin" panose="00000400000000000000" pitchFamily="2" charset="-78"/>
              </a:rPr>
              <a:t>دانشجویان</a:t>
            </a:r>
            <a:endParaRPr lang="fa-IR" sz="2000" dirty="0" smtClean="0"/>
          </a:p>
          <a:p>
            <a:pPr marL="0" indent="0" algn="just" rtl="1">
              <a:buClrTx/>
              <a:buNone/>
            </a:pPr>
            <a:r>
              <a:rPr lang="fa-IR" dirty="0" smtClean="0"/>
              <a:t>7.   </a:t>
            </a:r>
            <a:r>
              <a:rPr lang="fa-IR" sz="2000" b="1" dirty="0" smtClean="0">
                <a:cs typeface="B Nazanin" panose="00000400000000000000" pitchFamily="2" charset="-78"/>
              </a:rPr>
              <a:t>بررسی و امکان سنجی تبادل اطلاعات فی مابین از طریق سامانه های طرفین</a:t>
            </a:r>
          </a:p>
          <a:p>
            <a:pPr marL="457200" indent="-457200" algn="just" rtl="1">
              <a:buClrTx/>
              <a:buAutoNum type="arabicPeriod" startAt="8"/>
            </a:pPr>
            <a:r>
              <a:rPr lang="fa-IR" sz="2000" b="1" dirty="0" smtClean="0">
                <a:cs typeface="B Nazanin" panose="00000400000000000000" pitchFamily="2" charset="-78"/>
              </a:rPr>
              <a:t>امکان بهره برداری از منابع اطلاعاتی فارغ التحصیلان دانشگاه در سنوات گذشته</a:t>
            </a:r>
          </a:p>
          <a:p>
            <a:pPr marL="457200" indent="-457200" algn="just" rtl="1">
              <a:buClrTx/>
              <a:buAutoNum type="arabicPeriod" startAt="8"/>
            </a:pPr>
            <a:r>
              <a:rPr lang="fa-IR" sz="2000" b="1" dirty="0" smtClean="0">
                <a:cs typeface="B Nazanin" panose="00000400000000000000" pitchFamily="2" charset="-78"/>
              </a:rPr>
              <a:t>در اولویت قراردادن کارجویان دانشگاه فنی و حرفه ای برای فرصت های شغلی مربوط به کاریابی های مستقر در دانشگاه 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03" y="4495623"/>
            <a:ext cx="1898176" cy="16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70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تعهدات کانون انجمن های صنفی کاریابی های کشور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برقراری ارتباط دانشگاه و مراکز کاریابی در سراسر کشور جهت همکاری در زمینه های استعداد یابی هدایت تحصیلی و شغلی مشاوره روابط کاردانشجویان و فارغ التحصیلان دانشگاه جهت شناسایی دقیق نیاز های بازار کار و ارائه آموزش های متانسب با این نیاز ها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معرفی و استقرار کاریابی های معین براساس رتبه بندی کانون با موافقت روسای دانشکده های فنی و حرفه ای در حداقل 31 مرکز دانشگاهی 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همکاری در برگزاری نمایشگاه کار و اشتغال در مراکزز کاریابی های مستقر در دانشگاه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ایجاد امکان دسترسی به سامانه مربوط به کاریابی ها برای مشاهده و رصد فعالیت کاریابی ها در حوزه تفاهم نامه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5439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Titr" panose="00000700000000000000" pitchFamily="2" charset="-78"/>
              </a:rPr>
              <a:t>تعهدات کانون انجمن های صنفی </a:t>
            </a:r>
            <a:r>
              <a:rPr lang="fa-IR" dirty="0" smtClean="0">
                <a:cs typeface="B Titr" panose="00000700000000000000" pitchFamily="2" charset="-78"/>
              </a:rPr>
              <a:t>کاریابی </a:t>
            </a:r>
            <a:r>
              <a:rPr lang="fa-IR" dirty="0">
                <a:cs typeface="B Titr" panose="00000700000000000000" pitchFamily="2" charset="-78"/>
              </a:rPr>
              <a:t>های کشور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rtl="1">
              <a:buClrTx/>
              <a:buAutoNum type="arabicPeriod" startAt="5"/>
            </a:pPr>
            <a:r>
              <a:rPr lang="fa-IR" sz="2000" b="1" dirty="0" smtClean="0">
                <a:cs typeface="B Nazanin" panose="00000400000000000000" pitchFamily="2" charset="-78"/>
              </a:rPr>
              <a:t>همکاری با دانشگاه در جذب پشتیبان جهت برگزاری مسابقات ملی مهارت</a:t>
            </a:r>
          </a:p>
          <a:p>
            <a:pPr marL="457200" indent="-457200" algn="just" rtl="1">
              <a:buClrTx/>
              <a:buAutoNum type="arabicPeriod" startAt="5"/>
            </a:pPr>
            <a:r>
              <a:rPr lang="fa-IR" sz="2000" b="1" dirty="0" smtClean="0">
                <a:cs typeface="B Nazanin" panose="00000400000000000000" pitchFamily="2" charset="-78"/>
              </a:rPr>
              <a:t>برگزاری آزمون استعداد یابی شغلی برای دانشجویان دانشگاه با تخفیف</a:t>
            </a:r>
          </a:p>
          <a:p>
            <a:pPr marL="457200" indent="-457200" algn="just" rtl="1">
              <a:buClrTx/>
              <a:buAutoNum type="arabicPeriod" startAt="5"/>
            </a:pPr>
            <a:r>
              <a:rPr lang="fa-IR" sz="2000" b="1" dirty="0" smtClean="0">
                <a:cs typeface="B Nazanin" panose="00000400000000000000" pitchFamily="2" charset="-78"/>
              </a:rPr>
              <a:t>معرفی دانشجویان دانشگاه به دوره های کارآموزی در صنایع</a:t>
            </a:r>
          </a:p>
          <a:p>
            <a:pPr marL="457200" indent="-457200" algn="just" rtl="1">
              <a:buClrTx/>
              <a:buAutoNum type="arabicPeriod" startAt="5"/>
            </a:pPr>
            <a:r>
              <a:rPr lang="fa-IR" sz="2000" b="1" dirty="0" smtClean="0">
                <a:cs typeface="B Nazanin" panose="00000400000000000000" pitchFamily="2" charset="-78"/>
              </a:rPr>
              <a:t>معرفی فارغ التحصیلان دانشگاه در طرح کارورزی</a:t>
            </a:r>
          </a:p>
          <a:p>
            <a:pPr marL="457200" indent="-457200" algn="just" rtl="1">
              <a:buClrTx/>
              <a:buAutoNum type="arabicPeriod" startAt="5"/>
            </a:pPr>
            <a:r>
              <a:rPr lang="fa-IR" sz="2000" b="1" dirty="0" smtClean="0">
                <a:cs typeface="B Nazanin" panose="00000400000000000000" pitchFamily="2" charset="-78"/>
              </a:rPr>
              <a:t>همکاری در معرفی دانشجویان متقاضی جهت کار پاره وقت</a:t>
            </a:r>
          </a:p>
          <a:p>
            <a:pPr marL="457200" indent="-457200" algn="just" rtl="1">
              <a:buClrTx/>
              <a:buAutoNum type="arabicPeriod" startAt="5"/>
            </a:pPr>
            <a:r>
              <a:rPr lang="fa-IR" sz="2000" b="1" dirty="0" smtClean="0">
                <a:cs typeface="B Nazanin" panose="00000400000000000000" pitchFamily="2" charset="-78"/>
              </a:rPr>
              <a:t>ارائه آمار و اطلاعات فعالیت های انجام شده در دفاتر به وزارت 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3" y="3488311"/>
            <a:ext cx="4053016" cy="25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400" dirty="0">
                <a:cs typeface="B Titr" panose="00000700000000000000" pitchFamily="2" charset="-78"/>
              </a:rPr>
              <a:t>انجمن دانش آموختگان دانشگاه فنی و حرفه ای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68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انجمن دانش آموختگان دانشگاه فنی و حرفه 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601197" cy="3543617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نام: انجمن دانش آموختگان دانشگاه فنی و حرفه ای، تشکیلاتی است مردم نهاد، غیر انتفاعی، غیر دولتی و مستقل از دانشگاه که به هیچ یک از احزاب، گروه ها، جمعیت های سیاسی و .... وابستگی ندارد و جهت نیل به اهداف مندرج در این اساسنامه عمل می نماید.  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محل: مرکز اصلی انجمن در شهر تهران به نشانی تهران، میدان ونک، خیابان برزیل شرقی، پلاک 4  قرار دارد و با تصویب شورای‌عالی محل انجمن قابل تغییر می باشد. محل اصلی واحدهای انجمن استانی/شهرستانی در دانشکده/آموزشکده شهر/ مرکز استان می باشد و با تصویب شورای‌ استان/شهر محل انجمن استان/شهر قابل تغییر می باشد. 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تابعیت: انجمن تابعیت جمهوری اسلامی ایران را دارد و اعضای آن التزام خود را به قانون اساسی و نظام جمهوری اسلامی ایران را خواهندداشت.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مدت </a:t>
            </a:r>
            <a:r>
              <a:rPr lang="fa-IR" sz="2000" b="1" dirty="0">
                <a:cs typeface="B Nazanin" panose="00000400000000000000" pitchFamily="2" charset="-78"/>
              </a:rPr>
              <a:t>فعالیت: انجمن از تاریخ تاسیس برای مدت نامحدود تشکیل می شود.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0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انجمن دانش آموختگان دانشگاه فنی و حرفه ای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هیات موسس: هیات موسس انجمن اشخاصی هستند که برای تهیه مقدمات تشکیل انجمن وفق مقررات آیین نامه نحوه تشکیل انجمن دانش آموختگان دانشگاه ها و موسسات آموزش عالی مصوب </a:t>
            </a:r>
            <a:r>
              <a:rPr lang="fa-IR" b="1" dirty="0" smtClean="0">
                <a:cs typeface="B Nazanin" panose="00000400000000000000" pitchFamily="2" charset="-78"/>
              </a:rPr>
              <a:t>1399/2/6 </a:t>
            </a:r>
            <a:r>
              <a:rPr lang="fa-IR" b="1" dirty="0">
                <a:cs typeface="B Nazanin" panose="00000400000000000000" pitchFamily="2" charset="-78"/>
              </a:rPr>
              <a:t>وزارت عتف متقاضی تاسیس انجمن شده اند و بعد از تاسیس تحت عنوان موسس مسوولیتی نخواهند داشت.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مجمع </a:t>
            </a:r>
            <a:r>
              <a:rPr lang="fa-IR" b="1" dirty="0">
                <a:cs typeface="B Nazanin" panose="00000400000000000000" pitchFamily="2" charset="-78"/>
              </a:rPr>
              <a:t>عمومی: مجمع عمومی عالی ترین مرجع تصمیم گیری در انجمن می باشد که به صورت عادی و یا فوق العاده از اجتماع اعضاء شورای استانها تشکیل می شود.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شورای‌ مرکزی: شورای‌ مرکزی پس از مجمع عمومی،  بالاترین رکن تصمیم گیری در انجمن می باشد اعضای شورا از میان اعضای مجمع عمومی توسط مجمع عمومی به تعداد 9 نفر انتخاب می شوند. 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بازرسان: مجمع عمومی عادی از میان اعضای اصلی مجمع عمومی، دو نفر را به عنوان بازرس اصلی و علی البدل انتخاب می نماید.</a:t>
            </a:r>
          </a:p>
          <a:p>
            <a:pPr marL="457200" indent="-457200" algn="just" rtl="1">
              <a:buClrTx/>
              <a:buFont typeface="+mj-lt"/>
              <a:buAutoNum type="arabicPeriod"/>
            </a:pPr>
            <a:endParaRPr lang="en-US" b="1" dirty="0" smtClean="0">
              <a:cs typeface="B Nazanin" panose="00000400000000000000" pitchFamily="2" charset="-78"/>
            </a:endParaRPr>
          </a:p>
          <a:p>
            <a:pPr marL="457200" indent="-457200" algn="just" rtl="1">
              <a:buClrTx/>
              <a:buFont typeface="+mj-lt"/>
              <a:buAutoNum type="arabicPeriod"/>
            </a:pP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955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59302"/>
            <a:ext cx="9601196" cy="1303867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انجمن دانش آموختگان دانشگاه فنی و حرفه 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 rtl="1">
              <a:buClrTx/>
              <a:buAutoNum type="arabicPeriod" startAt="5"/>
            </a:pPr>
            <a:r>
              <a:rPr lang="fa-IR" sz="2000" b="1" dirty="0" smtClean="0">
                <a:cs typeface="B Nazanin" panose="00000400000000000000" pitchFamily="2" charset="-78"/>
              </a:rPr>
              <a:t>مجمع </a:t>
            </a:r>
            <a:r>
              <a:rPr lang="fa-IR" sz="2000" b="1" dirty="0">
                <a:cs typeface="B Nazanin" panose="00000400000000000000" pitchFamily="2" charset="-78"/>
              </a:rPr>
              <a:t>عمومی استان: مجمع عمومی عالی ترین مرجع تصمیم گیری در واحد انجمن استانی می باشد که </a:t>
            </a:r>
            <a:r>
              <a:rPr lang="fa-IR" sz="2000" b="1" dirty="0" smtClean="0">
                <a:cs typeface="B Nazanin" panose="00000400000000000000" pitchFamily="2" charset="-78"/>
              </a:rPr>
              <a:t>  به </a:t>
            </a:r>
            <a:r>
              <a:rPr lang="fa-IR" sz="2000" b="1" dirty="0">
                <a:cs typeface="B Nazanin" panose="00000400000000000000" pitchFamily="2" charset="-78"/>
              </a:rPr>
              <a:t>صورت عادی و یا فوق العاده از اجتماع اعضای انجمن استانی تشکیل می شود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buClrTx/>
              <a:buAutoNum type="arabicPeriod" startAt="5"/>
            </a:pPr>
            <a:r>
              <a:rPr lang="fa-IR" sz="2000" b="1" dirty="0">
                <a:cs typeface="B Nazanin" panose="00000400000000000000" pitchFamily="2" charset="-78"/>
              </a:rPr>
              <a:t>شورای مرکزی استان: شورای‌ مرکزی استان از میان اعضای اصلی واحد انجمن استانی توسط مجمع عمومی استان به تعداد 7 نفر انتخاب می شود.</a:t>
            </a:r>
          </a:p>
          <a:p>
            <a:pPr marL="457200" indent="-457200" algn="just" rtl="1">
              <a:buClrTx/>
              <a:buAutoNum type="arabicPeriod" startAt="5"/>
            </a:pPr>
            <a:r>
              <a:rPr lang="fa-IR" sz="2000" b="1" dirty="0" smtClean="0">
                <a:cs typeface="B Nazanin" panose="00000400000000000000" pitchFamily="2" charset="-78"/>
              </a:rPr>
              <a:t>بازرسان </a:t>
            </a:r>
            <a:r>
              <a:rPr lang="fa-IR" sz="2000" b="1" dirty="0">
                <a:cs typeface="B Nazanin" panose="00000400000000000000" pitchFamily="2" charset="-78"/>
              </a:rPr>
              <a:t>استان: مجمع عمومی عادی استان از میان اعضای اصلی انجمن استانی، دو نفر را به عنوان بازرس اصلی و علی البدل استان انتخاب می نماید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buClrTx/>
              <a:buAutoNum type="arabicPeriod" startAt="5"/>
            </a:pPr>
            <a:r>
              <a:rPr lang="fa-IR" sz="2000" b="1" dirty="0" smtClean="0">
                <a:cs typeface="B Nazanin" panose="00000400000000000000" pitchFamily="2" charset="-78"/>
              </a:rPr>
              <a:t>کمیته </a:t>
            </a:r>
            <a:r>
              <a:rPr lang="fa-IR" sz="2000" b="1" dirty="0">
                <a:cs typeface="B Nazanin" panose="00000400000000000000" pitchFamily="2" charset="-78"/>
              </a:rPr>
              <a:t>های تخصصی: شورای مرکزی در جهت اجرای اهداف مندرج در اساسنامه، نسبت به تشكیل كمیته های اجرایی و همچنین كمیته های تخصصی از رشته ها و حرفه های مختلف مهندسی اقدام به تشکیل کمیته می نماید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457200" indent="-457200" algn="just" rtl="1">
              <a:buClrTx/>
              <a:buAutoNum type="arabicPeriod" startAt="5"/>
            </a:pPr>
            <a:endParaRPr lang="fa-IR" sz="2000" b="1" dirty="0">
              <a:cs typeface="B Nazanin" panose="00000400000000000000" pitchFamily="2" charset="-78"/>
            </a:endParaRPr>
          </a:p>
          <a:p>
            <a:pPr marL="457200" indent="-457200" algn="just" rtl="1">
              <a:buClrTx/>
              <a:buFont typeface="+mj-lt"/>
              <a:buAutoNum type="arabicPeriod"/>
            </a:pP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634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710" y="1050371"/>
            <a:ext cx="9786580" cy="1269748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Titr" panose="00000700000000000000" pitchFamily="2" charset="-78"/>
              </a:rPr>
              <a:t>ارکان انجمن دانش آموختگان دانشگاه فنی و حرفه ای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249" y="2456596"/>
            <a:ext cx="9601196" cy="3766782"/>
          </a:xfrm>
        </p:spPr>
        <p:txBody>
          <a:bodyPr>
            <a:noAutofit/>
          </a:bodyPr>
          <a:lstStyle/>
          <a:p>
            <a:pPr marL="457200" indent="-457200" algn="r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مجمع عمومی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marL="457200" indent="-457200" algn="r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شورای‌عالی  </a:t>
            </a:r>
            <a:endParaRPr lang="en-US" sz="2000" dirty="0">
              <a:cs typeface="B Nazanin" panose="00000400000000000000" pitchFamily="2" charset="-78"/>
            </a:endParaRPr>
          </a:p>
          <a:p>
            <a:pPr marL="457200" indent="-457200" algn="r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بازرسان </a:t>
            </a:r>
            <a:endParaRPr lang="en-US" sz="2000" dirty="0">
              <a:cs typeface="B Nazanin" panose="00000400000000000000" pitchFamily="2" charset="-78"/>
            </a:endParaRPr>
          </a:p>
          <a:p>
            <a:pPr marL="457200" indent="-457200" algn="r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خزانه </a:t>
            </a:r>
            <a:r>
              <a:rPr lang="fa-IR" sz="2000" b="1" dirty="0">
                <a:cs typeface="B Nazanin" panose="00000400000000000000" pitchFamily="2" charset="-78"/>
              </a:rPr>
              <a:t>دار</a:t>
            </a:r>
            <a:endParaRPr lang="en-US" sz="2000" dirty="0">
              <a:cs typeface="B Nazanin" panose="00000400000000000000" pitchFamily="2" charset="-78"/>
            </a:endParaRPr>
          </a:p>
          <a:p>
            <a:pPr marL="457200" indent="-457200" algn="r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مجمع </a:t>
            </a:r>
            <a:r>
              <a:rPr lang="fa-IR" sz="2000" b="1" dirty="0">
                <a:cs typeface="B Nazanin" panose="00000400000000000000" pitchFamily="2" charset="-78"/>
              </a:rPr>
              <a:t>عمومی استان</a:t>
            </a:r>
            <a:endParaRPr lang="en-US" sz="2000" dirty="0">
              <a:cs typeface="B Nazanin" panose="00000400000000000000" pitchFamily="2" charset="-78"/>
            </a:endParaRPr>
          </a:p>
          <a:p>
            <a:pPr marL="457200" indent="-457200" algn="r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شورای </a:t>
            </a:r>
            <a:r>
              <a:rPr lang="fa-IR" sz="2000" b="1" dirty="0">
                <a:cs typeface="B Nazanin" panose="00000400000000000000" pitchFamily="2" charset="-78"/>
              </a:rPr>
              <a:t>استان</a:t>
            </a:r>
            <a:endParaRPr lang="en-US" sz="2000" dirty="0">
              <a:cs typeface="B Nazanin" panose="00000400000000000000" pitchFamily="2" charset="-78"/>
            </a:endParaRPr>
          </a:p>
          <a:p>
            <a:pPr marL="457200" indent="-457200" algn="r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بازرسان </a:t>
            </a:r>
            <a:r>
              <a:rPr lang="fa-IR" sz="2000" b="1" dirty="0">
                <a:cs typeface="B Nazanin" panose="00000400000000000000" pitchFamily="2" charset="-78"/>
              </a:rPr>
              <a:t>استان</a:t>
            </a:r>
            <a:endParaRPr lang="en-US" sz="2000" dirty="0">
              <a:cs typeface="B Nazanin" panose="00000400000000000000" pitchFamily="2" charset="-78"/>
            </a:endParaRPr>
          </a:p>
          <a:p>
            <a:pPr marL="457200" indent="-457200" algn="r" rtl="1">
              <a:buClrTx/>
              <a:buFont typeface="+mj-lt"/>
              <a:buAutoNum type="arabicPeriod"/>
            </a:pPr>
            <a:r>
              <a:rPr lang="fa-IR" sz="2000" b="1" dirty="0" smtClean="0">
                <a:cs typeface="B Nazanin" panose="00000400000000000000" pitchFamily="2" charset="-78"/>
              </a:rPr>
              <a:t>خزانه </a:t>
            </a:r>
            <a:r>
              <a:rPr lang="fa-IR" sz="2000" b="1" dirty="0">
                <a:cs typeface="B Nazanin" panose="00000400000000000000" pitchFamily="2" charset="-78"/>
              </a:rPr>
              <a:t>دار </a:t>
            </a:r>
            <a:r>
              <a:rPr lang="fa-IR" sz="2000" b="1" dirty="0" smtClean="0">
                <a:cs typeface="B Nazanin" panose="00000400000000000000" pitchFamily="2" charset="-78"/>
              </a:rPr>
              <a:t>استان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15" y="2570205"/>
            <a:ext cx="6565815" cy="33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0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79" y="968484"/>
            <a:ext cx="10849969" cy="1303867"/>
          </a:xfrm>
        </p:spPr>
        <p:txBody>
          <a:bodyPr>
            <a:no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شرح وظایف انجمن ارکان انجمن دانش آموختگان دانشگاه فنی و حرفه ای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365" y="2406806"/>
            <a:ext cx="9601196" cy="3318936"/>
          </a:xfrm>
        </p:spPr>
        <p:txBody>
          <a:bodyPr>
            <a:noAutofit/>
          </a:bodyPr>
          <a:lstStyle/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انتقال نیازهای علمی و فنی بخش های مختلف اجرایی کشور به دانشگاه </a:t>
            </a:r>
          </a:p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ارائه پیشنهادهای لازم در خصوص تغییرات برنامه های درسی بر اساس نیازهای فعلی و آتی جامعه </a:t>
            </a:r>
          </a:p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همکاری در آشنایی اساتید و دانشجویان با محیط های صنعتی، علمی و فنی از طریق برگزاری دوره های کوتاه مدت مناسب </a:t>
            </a:r>
          </a:p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همکاری در مشارکت اساتید در شوراها یا کمیته های مراکز صنعتی، علمی و پژوهشی </a:t>
            </a:r>
          </a:p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برگزاری کنفرانس ها، سمینارها و گردهمایی های علمی ، فنی و اجتماعی در جهت تقویت و ارتقای دانش فنی و تخصصی اعضاء</a:t>
            </a:r>
          </a:p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بررسی مشکلات، نیازهای جامعه و ارائه راه حل </a:t>
            </a:r>
            <a:r>
              <a:rPr lang="fa-IR" sz="2000" b="1" dirty="0" smtClean="0">
                <a:cs typeface="B Nazanin" panose="00000400000000000000" pitchFamily="2" charset="-78"/>
              </a:rPr>
              <a:t>مناسب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23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Titr" panose="00000700000000000000" pitchFamily="2" charset="-78"/>
              </a:rPr>
              <a:t>شرح وظایف انجمن ارکان انجمن دانش آموختگان دانشگاه فنی و حرفه 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همکاری </a:t>
            </a:r>
            <a:r>
              <a:rPr lang="fa-IR" sz="2000" b="1" dirty="0">
                <a:cs typeface="B Nazanin" panose="00000400000000000000" pitchFamily="2" charset="-78"/>
              </a:rPr>
              <a:t>در در جهت برگزاری دوره های کوتاه مدت به منظور ارتقای سطح علمی دانش آموختگان بصورت رسمی و غیر رسمی از طریق </a:t>
            </a:r>
            <a:r>
              <a:rPr lang="fa-IR" sz="2000" b="1" dirty="0" smtClean="0">
                <a:cs typeface="B Nazanin" panose="00000400000000000000" pitchFamily="2" charset="-78"/>
              </a:rPr>
              <a:t>دانشگاه </a:t>
            </a:r>
          </a:p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ایجاد </a:t>
            </a:r>
            <a:r>
              <a:rPr lang="fa-IR" sz="2000" b="1" dirty="0">
                <a:cs typeface="B Nazanin" panose="00000400000000000000" pitchFamily="2" charset="-78"/>
              </a:rPr>
              <a:t>تسهیلات لازم جهت بهره مندی دانش آموختگان از امکانات علمی، کارگاهی، آزمایشگاهی و سایت های کامپیوتر و فضاهای فرهنگی و  ورزشی و ....... دانشگاه </a:t>
            </a:r>
          </a:p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تاسیس موسسات و شرکت های مرتبط با اهداف انجمن </a:t>
            </a:r>
          </a:p>
          <a:p>
            <a:pPr algn="just" rtl="1">
              <a:buClrTx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مساعدت در جذب دانش آموختگان دانشگاه در بخشهای علمی ، صنعتی ، فنی و اجرایی کشور </a:t>
            </a:r>
          </a:p>
          <a:p>
            <a:pPr algn="just" rtl="1">
              <a:buClrTx/>
            </a:pP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57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مشمولین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b="1" dirty="0" smtClean="0">
                <a:cs typeface="B Nazanin" panose="00000400000000000000" pitchFamily="2" charset="-78"/>
              </a:rPr>
              <a:t>هیات علمی: منظور آن دسته از اعضای هی</a:t>
            </a:r>
            <a:r>
              <a:rPr lang="fa-IR" b="1" dirty="0" smtClean="0">
                <a:cs typeface="B Nazanin" panose="00000400000000000000" pitchFamily="2" charset="-78"/>
              </a:rPr>
              <a:t>ا</a:t>
            </a:r>
            <a:r>
              <a:rPr lang="ar-SA" b="1" dirty="0" smtClean="0">
                <a:cs typeface="B Nazanin" panose="00000400000000000000" pitchFamily="2" charset="-78"/>
              </a:rPr>
              <a:t>ت </a:t>
            </a:r>
            <a:r>
              <a:rPr lang="ar-SA" b="1" dirty="0">
                <a:cs typeface="B Nazanin" panose="00000400000000000000" pitchFamily="2" charset="-78"/>
              </a:rPr>
              <a:t>علمی </a:t>
            </a:r>
            <a:r>
              <a:rPr lang="fa-IR" b="1" dirty="0" smtClean="0">
                <a:cs typeface="B Nazanin" panose="00000400000000000000" pitchFamily="2" charset="-78"/>
              </a:rPr>
              <a:t>پیمانی و رسمی آزمایشی </a:t>
            </a:r>
            <a:r>
              <a:rPr lang="ar-SA" b="1" dirty="0" smtClean="0">
                <a:cs typeface="B Nazanin" panose="00000400000000000000" pitchFamily="2" charset="-78"/>
              </a:rPr>
              <a:t>تمام </a:t>
            </a:r>
            <a:r>
              <a:rPr lang="ar-SA" b="1" dirty="0">
                <a:cs typeface="B Nazanin" panose="00000400000000000000" pitchFamily="2" charset="-78"/>
              </a:rPr>
              <a:t>وقت </a:t>
            </a:r>
            <a:r>
              <a:rPr lang="ar-SA" b="1" dirty="0" smtClean="0">
                <a:cs typeface="B Nazanin" panose="00000400000000000000" pitchFamily="2" charset="-78"/>
              </a:rPr>
              <a:t>که </a:t>
            </a:r>
            <a:r>
              <a:rPr lang="ar-SA" b="1" dirty="0">
                <a:cs typeface="B Nazanin" panose="00000400000000000000" pitchFamily="2" charset="-78"/>
              </a:rPr>
              <a:t>دارای مدرک </a:t>
            </a:r>
            <a:r>
              <a:rPr lang="ar-SA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دکتری</a:t>
            </a:r>
            <a:r>
              <a:rPr lang="ar-SA" b="1" dirty="0" smtClean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می </a:t>
            </a:r>
            <a:r>
              <a:rPr lang="ar-SA" b="1" dirty="0" smtClean="0">
                <a:cs typeface="B Nazanin" panose="00000400000000000000" pitchFamily="2" charset="-78"/>
              </a:rPr>
              <a:t>باشند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just" rtl="1"/>
            <a:endParaRPr lang="fa-IR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ar-SA" b="1" dirty="0" smtClean="0"/>
              <a:t>اعضای </a:t>
            </a:r>
            <a:r>
              <a:rPr lang="ar-SA" b="1" dirty="0"/>
              <a:t>هیات علمی با مدرک کارشناسی ارشد جذب شده از سال 1398 و به </a:t>
            </a:r>
            <a:r>
              <a:rPr lang="ar-SA" b="1" dirty="0" smtClean="0"/>
              <a:t>بعد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27" y="65483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Titr" panose="00000700000000000000" pitchFamily="2" charset="-78"/>
              </a:rPr>
              <a:t>شرح وظایف انجمن ارکان انجمن دانش آموختگان دانشگاه فنی و حرفه 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ClrTx/>
            </a:pPr>
            <a:r>
              <a:rPr lang="fa-IR" sz="2000" b="1" dirty="0">
                <a:cs typeface="B Nazanin" panose="00000400000000000000" pitchFamily="2" charset="-78"/>
              </a:rPr>
              <a:t> تلاش در جهت تحکیم روابط فی مابین دانش آموختگان دانشگاه، با همکاری در برگزاری باشگاه های فرهنگی و هنری، اردوهای علمی، سیاحتی و زیارتی، گردهمایی و غیره </a:t>
            </a:r>
          </a:p>
          <a:p>
            <a:pPr algn="just" rtl="1">
              <a:buClrTx/>
            </a:pPr>
            <a:r>
              <a:rPr lang="fa-IR" sz="2000" b="1" dirty="0">
                <a:cs typeface="B Nazanin" panose="00000400000000000000" pitchFamily="2" charset="-78"/>
              </a:rPr>
              <a:t> ایجاد ارتباط با انجمن ها و انجمن های علمی و فنی سایر دستگاه ها و موسسات کشور مرتبط با اهداف انجمن </a:t>
            </a:r>
          </a:p>
          <a:p>
            <a:pPr algn="just" rtl="1">
              <a:buClrTx/>
            </a:pPr>
            <a:r>
              <a:rPr lang="fa-IR" sz="2000" b="1" dirty="0">
                <a:cs typeface="B Nazanin" panose="00000400000000000000" pitchFamily="2" charset="-78"/>
              </a:rPr>
              <a:t> برنامه ریزی دقیق در جذب کمک های مردمی و واحدهای صنعتی، اقتصادی و هدایت و رهبری آنها برای پیشبرد اهداف انجمن </a:t>
            </a:r>
          </a:p>
          <a:p>
            <a:pPr algn="just" rtl="1">
              <a:buClrTx/>
            </a:pPr>
            <a:r>
              <a:rPr lang="fa-IR" sz="2000" b="1" dirty="0">
                <a:cs typeface="B Nazanin" panose="00000400000000000000" pitchFamily="2" charset="-78"/>
              </a:rPr>
              <a:t>انتشار نشریه، بولتن و خبرنامه انجمن در جهت ارتقای سطح آن به منظور تحقق اهداف و ایفای وظایف</a:t>
            </a:r>
          </a:p>
          <a:p>
            <a:pPr marL="0" indent="0" algn="just" rtl="1">
              <a:buClr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6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>
                <a:cs typeface="B Nazanin" panose="00000400000000000000" pitchFamily="2" charset="-78"/>
              </a:rPr>
              <a:t>با تشکر از توجه شما</a:t>
            </a:r>
            <a:endParaRPr lang="en-US" sz="5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1" y="2508422"/>
            <a:ext cx="8699158" cy="31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cs typeface="B Titr" panose="00000700000000000000" pitchFamily="2" charset="-78"/>
              </a:rPr>
              <a:t>طول دوره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sz="2000" b="1" dirty="0" smtClean="0"/>
              <a:t> اعضای پیمانی</a:t>
            </a:r>
            <a:r>
              <a:rPr lang="fa-IR" sz="2000" b="1" dirty="0" smtClean="0"/>
              <a:t> :  </a:t>
            </a:r>
            <a:r>
              <a:rPr lang="ar-SA" sz="2000" b="1" dirty="0" smtClean="0"/>
              <a:t> </a:t>
            </a:r>
            <a:r>
              <a:rPr lang="ar-SA" sz="2000" b="1" dirty="0"/>
              <a:t>6 ماه در تمام وقت </a:t>
            </a:r>
            <a:r>
              <a:rPr lang="fa-IR" sz="2000" b="1" dirty="0" smtClean="0"/>
              <a:t>یا 12 ماه نیمه وقت </a:t>
            </a:r>
          </a:p>
          <a:p>
            <a:pPr algn="just" rtl="1"/>
            <a:r>
              <a:rPr lang="ar-SA" sz="2000" b="1" dirty="0" smtClean="0"/>
              <a:t>اعضای </a:t>
            </a:r>
            <a:r>
              <a:rPr lang="ar-SA" sz="2000" b="1" dirty="0"/>
              <a:t>رسمی </a:t>
            </a:r>
            <a:r>
              <a:rPr lang="ar-SA" sz="2000" b="1" dirty="0" smtClean="0"/>
              <a:t>آزمایشی</a:t>
            </a:r>
            <a:r>
              <a:rPr lang="fa-IR" sz="2000" b="1" dirty="0" smtClean="0"/>
              <a:t>: </a:t>
            </a:r>
            <a:r>
              <a:rPr lang="ar-SA" sz="2000" b="1" dirty="0" smtClean="0"/>
              <a:t> </a:t>
            </a:r>
            <a:r>
              <a:rPr lang="ar-SA" sz="2000" b="1" dirty="0"/>
              <a:t>3 ماه </a:t>
            </a:r>
            <a:r>
              <a:rPr lang="fa-IR" sz="2000" b="1" dirty="0" smtClean="0"/>
              <a:t>تمام وقت یا 6 ماه </a:t>
            </a:r>
            <a:r>
              <a:rPr lang="ar-SA" sz="2000" b="1" dirty="0" smtClean="0"/>
              <a:t>نیمه وقت</a:t>
            </a:r>
            <a:endParaRPr lang="fa-IR" sz="2000" b="1" dirty="0" smtClean="0"/>
          </a:p>
          <a:p>
            <a:pPr algn="just" rtl="1"/>
            <a:r>
              <a:rPr lang="ar-SA" sz="2000" b="1" dirty="0"/>
              <a:t>اعضای هیات علمی با مدرک کارشناسی </a:t>
            </a:r>
            <a:r>
              <a:rPr lang="ar-SA" sz="2000" b="1" dirty="0" smtClean="0"/>
              <a:t>ارشد</a:t>
            </a:r>
            <a:r>
              <a:rPr lang="fa-IR" sz="2000" b="1" dirty="0" smtClean="0"/>
              <a:t>: 6 ماه تمام وقت یا 12 ماه نیمه وقت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5" y="3929062"/>
            <a:ext cx="7216346" cy="20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7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شیوه اجرا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/>
              <a:t>تمام وقت (5 روز</a:t>
            </a:r>
            <a:r>
              <a:rPr lang="ar-SA" b="1" dirty="0" smtClean="0"/>
              <a:t>)</a:t>
            </a:r>
            <a:endParaRPr lang="fa-IR" b="1" dirty="0" smtClean="0"/>
          </a:p>
          <a:p>
            <a:pPr algn="r" rtl="1"/>
            <a:r>
              <a:rPr lang="ar-SA" b="1" dirty="0"/>
              <a:t>نیمه وقت ( 3 روز</a:t>
            </a:r>
            <a:r>
              <a:rPr lang="ar-SA" b="1" dirty="0" smtClean="0"/>
              <a:t>)</a:t>
            </a:r>
            <a:endParaRPr lang="fa-IR" b="1" dirty="0" smtClean="0"/>
          </a:p>
          <a:p>
            <a:pPr algn="r" rtl="1"/>
            <a:r>
              <a:rPr lang="ar-SA" b="1" dirty="0"/>
              <a:t>ساعات موظف حضور در دانشگاه در نیمه وقت 16 ساعت و واحدهای موظف در آن دوره نصف واحدهای موظفی خواهد </a:t>
            </a:r>
            <a:r>
              <a:rPr lang="ar-SA" b="1" dirty="0" smtClean="0"/>
              <a:t>بود</a:t>
            </a:r>
            <a:r>
              <a:rPr lang="fa-IR" b="1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113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Titr" panose="00000700000000000000" pitchFamily="2" charset="-78"/>
              </a:rPr>
              <a:t>شیوه اجرای متفاوت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2000" dirty="0" smtClean="0"/>
              <a:t>تبصره3</a:t>
            </a:r>
            <a:r>
              <a:rPr lang="ar-SA" sz="2000" dirty="0"/>
              <a:t>: با نظر و پیشنهاد متقاضی یا کمیته‌ی پژوهش استان و موافقت کمیته‌ی پژوهش استان و کمیته اجرایی متقاضی می تواند بخشی از طرح را در یک واحد عملیاتی گذرانده و بقیه طرح را در واحد یا واحدهای عملیاتی دیگر به انجام برساند. </a:t>
            </a:r>
            <a:endParaRPr lang="en-US" sz="2000" dirty="0"/>
          </a:p>
          <a:p>
            <a:pPr algn="r" rtl="1"/>
            <a:r>
              <a:rPr lang="ar-SA" sz="2000" dirty="0"/>
              <a:t>            </a:t>
            </a:r>
            <a:r>
              <a:rPr lang="ar-SA" sz="2000" b="1" dirty="0"/>
              <a:t>تبصر4</a:t>
            </a:r>
            <a:r>
              <a:rPr lang="ar-SA" sz="2000" dirty="0"/>
              <a:t>: بر اساس تبصره 3 ماده 4 شیوه نامه فرصت مطالعاتی اعضای هیات علمی که سابقه ی فعالیت و همکاری به مدت بیش از 4 سال در بخش های جامعه/صنعت مرتبط با رشته خود را دارند، با ارائه پرینت تایید شده سوابق کاری مرتبط بیمه ای خود از سازمان تامین اجتماعی، بررسی و تایید کمیته پژوهشی استان و کمیته اجرایی، برای ارتقا وضعیت استخدامی خود نیاز به گذراندن این دوره فرصت </a:t>
            </a:r>
            <a:r>
              <a:rPr lang="fa-IR" sz="2000" dirty="0"/>
              <a:t>مطالعاتی </a:t>
            </a:r>
            <a:r>
              <a:rPr lang="ar-SA" sz="2000" dirty="0"/>
              <a:t>را برای یک سطح پیمانی یا رسمی آزمایشی ندارند.              </a:t>
            </a:r>
            <a:endParaRPr lang="en-US" sz="2000" dirty="0"/>
          </a:p>
          <a:p>
            <a:pPr algn="r" rtl="1"/>
            <a:r>
              <a:rPr lang="ar-SA" sz="2000" dirty="0"/>
              <a:t>           </a:t>
            </a:r>
            <a:r>
              <a:rPr lang="ar-SA" sz="2000" b="1" dirty="0"/>
              <a:t>تبصره</a:t>
            </a:r>
            <a:r>
              <a:rPr lang="ar-SA" sz="2000" dirty="0"/>
              <a:t>5: اعضای هیئت علمی با ارائه قراردادهای صنعتی/جامعه ای فی مابین دانشکده/ آموزشکده و واحدهای عملیاتی با مجموع مبلغ بالای سیصد میلیون ریال و با موافقت کمیته اجرایی، قرارداد مذکور جایگزین طرح فرصت مطالعاتی مصوب شده و از انجام طرح معاف می گردند.                       </a:t>
            </a:r>
            <a:endParaRPr lang="en-US" sz="2000" dirty="0"/>
          </a:p>
          <a:p>
            <a:pPr algn="r"/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60" y="907322"/>
            <a:ext cx="2566915" cy="14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924074"/>
            <a:ext cx="6815669" cy="1515533"/>
          </a:xfrm>
        </p:spPr>
        <p:txBody>
          <a:bodyPr/>
          <a:lstStyle/>
          <a:p>
            <a:r>
              <a:rPr lang="fa-IR" sz="3600" dirty="0" smtClean="0"/>
              <a:t>واحد عملیاتی</a:t>
            </a:r>
            <a:endParaRPr lang="fa-I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88" y="2842051"/>
            <a:ext cx="7630886" cy="15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cs typeface="B Titr" panose="00000700000000000000" pitchFamily="2" charset="-78"/>
              </a:rPr>
              <a:t>شرایط و تعهدات واحد عملیاتی 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rtl="1"/>
            <a:r>
              <a:rPr lang="ar-SA" sz="2000" b="1" dirty="0">
                <a:cs typeface="B Nazanin" panose="00000400000000000000" pitchFamily="2" charset="-78"/>
              </a:rPr>
              <a:t>اعضای هیات علمی جذب شده مجاز به انتخاب واحد های عملیاتی که سابقه کاری در آن واحد، حسب رزومه ارسالی خود دارند را به عنوان واحد عملیاتی فرصت مطالعاتی نیستند.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just" rtl="1"/>
            <a:r>
              <a:rPr lang="ar-SA" sz="2000" b="1" dirty="0">
                <a:cs typeface="B Nazanin" panose="00000400000000000000" pitchFamily="2" charset="-78"/>
              </a:rPr>
              <a:t>واحد عملیاتی پیشنهاد شده از طرف عضو هیات علمی جذب شده باید از نظر میزان حجم کاری، نوع کارکرد، و فناوری به کاری گیری شده جهت گذراندن طرح فرصت مطالعاتی مورد بررسی و تایید کمیته قرارگیرد.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just" rtl="1"/>
            <a:r>
              <a:rPr lang="ar-SA" sz="2000" b="1" dirty="0">
                <a:cs typeface="B Nazanin" panose="00000400000000000000" pitchFamily="2" charset="-78"/>
              </a:rPr>
              <a:t>واحد عملیاتی باید فعال بوده و حتی المقدور بر طبق طبقه بندی وزارت صنعت، معدن و تجارت دارای درجه ممتاز باشد و انجام فرصت مطالعاتی جامعه/صنعتی توسط کمیته اجرایی تایید شده باشد.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just" rtl="1"/>
            <a:r>
              <a:rPr lang="ar-SA" sz="2000" b="1" dirty="0">
                <a:cs typeface="B Nazanin" panose="00000400000000000000" pitchFamily="2" charset="-78"/>
              </a:rPr>
              <a:t>تبصره5: درصورتی که واحد عملیاتی دارای درجه ممتاز نباشد، صلاحیت واحد مذکور بایستی از طریق کمیته اجرایی مورد بررسی و سپس مورد تایید قرارگیرد.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just"/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903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54836"/>
            <a:ext cx="9601195" cy="1146919"/>
          </a:xfrm>
        </p:spPr>
        <p:txBody>
          <a:bodyPr>
            <a:normAutofit fontScale="90000"/>
          </a:bodyPr>
          <a:lstStyle/>
          <a:p>
            <a:r>
              <a:rPr lang="ar-SA" b="1" dirty="0">
                <a:cs typeface="B Titr" panose="00000700000000000000" pitchFamily="2" charset="-78"/>
              </a:rPr>
              <a:t>وظایف کمیته پژوهشی استان در خصوص فرصت مطالعاتی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61063"/>
            <a:ext cx="9601195" cy="3875964"/>
          </a:xfrm>
        </p:spPr>
        <p:txBody>
          <a:bodyPr>
            <a:noAutofit/>
          </a:bodyPr>
          <a:lstStyle/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بررسی الزامات متقاضی استفاده از طرح وفق </a:t>
            </a:r>
            <a:r>
              <a:rPr lang="ar-SA" sz="2000" b="1" dirty="0">
                <a:cs typeface="B Nazanin" panose="00000400000000000000" pitchFamily="2" charset="-78"/>
                <a:hlinkClick r:id="rId2" action="ppaction://hlinkfile"/>
              </a:rPr>
              <a:t>ماده </a:t>
            </a:r>
            <a:r>
              <a:rPr lang="ar-SA" sz="2000" b="1" dirty="0" smtClean="0">
                <a:cs typeface="B Nazanin" panose="00000400000000000000" pitchFamily="2" charset="-78"/>
                <a:hlinkClick r:id="rId2" action="ppaction://hlinkfile"/>
              </a:rPr>
              <a:t>4 </a:t>
            </a:r>
            <a:r>
              <a:rPr lang="ar-SA" sz="2000" b="1" dirty="0">
                <a:cs typeface="B Nazanin" panose="00000400000000000000" pitchFamily="2" charset="-78"/>
                <a:hlinkClick r:id="rId2" action="ppaction://hlinkfile"/>
              </a:rPr>
              <a:t>شیوه نامه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بررسی الزامات واحد عملیاتی وفق </a:t>
            </a:r>
            <a:r>
              <a:rPr lang="ar-SA" sz="2000" b="1" dirty="0">
                <a:cs typeface="B Nazanin" panose="00000400000000000000" pitchFamily="2" charset="-78"/>
                <a:hlinkClick r:id="rId3" action="ppaction://hlinkfile"/>
              </a:rPr>
              <a:t>ماده 6 شیوه نامه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بررسی پتانسیل، امکانات و اعلام آمادگی و کسب موافقت واحد عملیاتی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تعیین ناظر جهت اجرای طرح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عقد قرارداد با واحد عملیاتی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عقد قرارداد با متقاضی مبنی بر مسئولیت متقاضی در پرداخت هرگونه خسارت به واحد عملیاتی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نظارت بر روند اجرای طرح وفق </a:t>
            </a:r>
            <a:r>
              <a:rPr lang="ar-SA" sz="2000" b="1" dirty="0">
                <a:cs typeface="B Nazanin" panose="00000400000000000000" pitchFamily="2" charset="-78"/>
                <a:hlinkClick r:id="rId4" action="ppaction://hlinkfile"/>
              </a:rPr>
              <a:t>ماده 5 شیوه نامه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دریافت و بررسی گزارشات ادواری و پایانی طرح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ارسال تقاضا، مستندات و گزارشات به کمیته اجرایی 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/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35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698</TotalTime>
  <Words>2350</Words>
  <Application>Microsoft Office PowerPoint</Application>
  <PresentationFormat>Widescreen</PresentationFormat>
  <Paragraphs>146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 Nazanin</vt:lpstr>
      <vt:lpstr>B Titr</vt:lpstr>
      <vt:lpstr>Calibri</vt:lpstr>
      <vt:lpstr>Garamond</vt:lpstr>
      <vt:lpstr>Times New Roman</vt:lpstr>
      <vt:lpstr>Organic</vt:lpstr>
      <vt:lpstr>فرصت مطالعاتی اعضای هیات علمی دانشگاه فنی و حرفه ای</vt:lpstr>
      <vt:lpstr>فرصت مطالعاتی  اعضای هیات علمی در صنعت و جامعه دانشگاه فنی و حرفه‌ای</vt:lpstr>
      <vt:lpstr>مشمولین</vt:lpstr>
      <vt:lpstr>طول دوره</vt:lpstr>
      <vt:lpstr>شیوه اجرا</vt:lpstr>
      <vt:lpstr>شیوه اجرای متفاوت</vt:lpstr>
      <vt:lpstr>واحد عملیاتی</vt:lpstr>
      <vt:lpstr>شرایط و تعهدات واحد عملیاتی </vt:lpstr>
      <vt:lpstr>وظایف کمیته پژوهشی استان در خصوص فرصت مطالعاتی </vt:lpstr>
      <vt:lpstr>کمیته اجرایی فرصت مطالعاتی اعضای هیات علمی در صنعت و جامعه دانشگاه</vt:lpstr>
      <vt:lpstr>وظایف کمیته اجرایی</vt:lpstr>
      <vt:lpstr>شیوه اجرای دوره فرصت مطالعاتی </vt:lpstr>
      <vt:lpstr>شیوه اجرای دوره فرصت مطالعاتی </vt:lpstr>
      <vt:lpstr>شیوه اجرای دوره فرصت مطالعاتی </vt:lpstr>
      <vt:lpstr>کانون انجمن های صنفی کاریابی های کشور</vt:lpstr>
      <vt:lpstr>کانون انجمن های صنفی کاریابی های کشور</vt:lpstr>
      <vt:lpstr>عقد تفاهم نامه سه جانبه</vt:lpstr>
      <vt:lpstr>تعهدات وزارت تعاون، کار و رفاه اجتماعی</vt:lpstr>
      <vt:lpstr>تعهدات دانشگاه فنی و حرفه ای </vt:lpstr>
      <vt:lpstr>تعهدات دانشگاه فنی و حرفه ای </vt:lpstr>
      <vt:lpstr>تعهدات کانون انجمن های صنفی کاریابی های کشور</vt:lpstr>
      <vt:lpstr>تعهدات کانون انجمن های صنفی کاریابی های کشور</vt:lpstr>
      <vt:lpstr>انجمن دانش آموختگان دانشگاه فنی و حرفه ای</vt:lpstr>
      <vt:lpstr>انجمن دانش آموختگان دانشگاه فنی و حرفه ای</vt:lpstr>
      <vt:lpstr>انجمن دانش آموختگان دانشگاه فنی و حرفه ای</vt:lpstr>
      <vt:lpstr>انجمن دانش آموختگان دانشگاه فنی و حرفه ای</vt:lpstr>
      <vt:lpstr>ارکان انجمن دانش آموختگان دانشگاه فنی و حرفه ای</vt:lpstr>
      <vt:lpstr>شرح وظایف انجمن ارکان انجمن دانش آموختگان دانشگاه فنی و حرفه ای</vt:lpstr>
      <vt:lpstr>شرح وظایف انجمن ارکان انجمن دانش آموختگان دانشگاه فنی و حرفه ای</vt:lpstr>
      <vt:lpstr>شرح وظایف انجمن ارکان انجمن دانش آموختگان دانشگاه فنی و حرفه ای</vt:lpstr>
      <vt:lpstr>با تشکر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 ahmadi</dc:creator>
  <cp:lastModifiedBy>شاملو شهره</cp:lastModifiedBy>
  <cp:revision>59</cp:revision>
  <dcterms:created xsi:type="dcterms:W3CDTF">2021-02-16T07:06:05Z</dcterms:created>
  <dcterms:modified xsi:type="dcterms:W3CDTF">2021-03-07T10:23:47Z</dcterms:modified>
</cp:coreProperties>
</file>