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0" r:id="rId2"/>
    <p:sldId id="322" r:id="rId3"/>
    <p:sldId id="325" r:id="rId4"/>
    <p:sldId id="313" r:id="rId5"/>
    <p:sldId id="328" r:id="rId6"/>
    <p:sldId id="329" r:id="rId7"/>
    <p:sldId id="330" r:id="rId8"/>
    <p:sldId id="331" r:id="rId9"/>
    <p:sldId id="332" r:id="rId10"/>
    <p:sldId id="333" r:id="rId11"/>
    <p:sldId id="334" r:id="rId12"/>
    <p:sldId id="335" r:id="rId13"/>
    <p:sldId id="336" r:id="rId14"/>
    <p:sldId id="337" r:id="rId15"/>
    <p:sldId id="30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6666FF"/>
    <a:srgbClr val="DFC7DF"/>
    <a:srgbClr val="FFCCFF"/>
    <a:srgbClr val="33CCCC"/>
    <a:srgbClr val="C09EF8"/>
    <a:srgbClr val="EFB7AF"/>
    <a:srgbClr val="66FF99"/>
    <a:srgbClr val="F8A6EA"/>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p:scale>
          <a:sx n="43" d="100"/>
          <a:sy n="43" d="100"/>
        </p:scale>
        <p:origin x="-756" y="-7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528532-DB0C-4F78-A322-8E00D2FBAEFB}"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B7077-1FCB-477B-AA35-ECBFD537B0E6}" type="slidenum">
              <a:rPr lang="en-US" smtClean="0"/>
              <a:t>‹#›</a:t>
            </a:fld>
            <a:endParaRPr lang="en-US"/>
          </a:p>
        </p:txBody>
      </p:sp>
    </p:spTree>
    <p:extLst>
      <p:ext uri="{BB962C8B-B14F-4D97-AF65-F5344CB8AC3E}">
        <p14:creationId xmlns:p14="http://schemas.microsoft.com/office/powerpoint/2010/main" val="548932775"/>
      </p:ext>
    </p:extLst>
  </p:cSld>
  <p:clrMapOvr>
    <a:masterClrMapping/>
  </p:clrMapOvr>
  <p:transition advTm="5000">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528532-DB0C-4F78-A322-8E00D2FBAEFB}"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B7077-1FCB-477B-AA35-ECBFD537B0E6}" type="slidenum">
              <a:rPr lang="en-US" smtClean="0"/>
              <a:t>‹#›</a:t>
            </a:fld>
            <a:endParaRPr lang="en-US"/>
          </a:p>
        </p:txBody>
      </p:sp>
    </p:spTree>
    <p:extLst>
      <p:ext uri="{BB962C8B-B14F-4D97-AF65-F5344CB8AC3E}">
        <p14:creationId xmlns:p14="http://schemas.microsoft.com/office/powerpoint/2010/main" val="684333558"/>
      </p:ext>
    </p:extLst>
  </p:cSld>
  <p:clrMapOvr>
    <a:masterClrMapping/>
  </p:clrMapOvr>
  <p:transition advTm="5000">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528532-DB0C-4F78-A322-8E00D2FBAEFB}"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B7077-1FCB-477B-AA35-ECBFD537B0E6}" type="slidenum">
              <a:rPr lang="en-US" smtClean="0"/>
              <a:t>‹#›</a:t>
            </a:fld>
            <a:endParaRPr lang="en-US"/>
          </a:p>
        </p:txBody>
      </p:sp>
    </p:spTree>
    <p:extLst>
      <p:ext uri="{BB962C8B-B14F-4D97-AF65-F5344CB8AC3E}">
        <p14:creationId xmlns:p14="http://schemas.microsoft.com/office/powerpoint/2010/main" val="3719574099"/>
      </p:ext>
    </p:extLst>
  </p:cSld>
  <p:clrMapOvr>
    <a:masterClrMapping/>
  </p:clrMapOvr>
  <p:transition advTm="5000">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528532-DB0C-4F78-A322-8E00D2FBAEFB}"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B7077-1FCB-477B-AA35-ECBFD537B0E6}" type="slidenum">
              <a:rPr lang="en-US" smtClean="0"/>
              <a:t>‹#›</a:t>
            </a:fld>
            <a:endParaRPr lang="en-US"/>
          </a:p>
        </p:txBody>
      </p:sp>
    </p:spTree>
    <p:extLst>
      <p:ext uri="{BB962C8B-B14F-4D97-AF65-F5344CB8AC3E}">
        <p14:creationId xmlns:p14="http://schemas.microsoft.com/office/powerpoint/2010/main" val="2980658591"/>
      </p:ext>
    </p:extLst>
  </p:cSld>
  <p:clrMapOvr>
    <a:masterClrMapping/>
  </p:clrMapOvr>
  <p:transition advTm="5000">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4528532-DB0C-4F78-A322-8E00D2FBAEFB}"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B7077-1FCB-477B-AA35-ECBFD537B0E6}" type="slidenum">
              <a:rPr lang="en-US" smtClean="0"/>
              <a:t>‹#›</a:t>
            </a:fld>
            <a:endParaRPr lang="en-US"/>
          </a:p>
        </p:txBody>
      </p:sp>
    </p:spTree>
    <p:extLst>
      <p:ext uri="{BB962C8B-B14F-4D97-AF65-F5344CB8AC3E}">
        <p14:creationId xmlns:p14="http://schemas.microsoft.com/office/powerpoint/2010/main" val="1276356153"/>
      </p:ext>
    </p:extLst>
  </p:cSld>
  <p:clrMapOvr>
    <a:masterClrMapping/>
  </p:clrMapOvr>
  <p:transition advTm="5000">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528532-DB0C-4F78-A322-8E00D2FBAEFB}"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B7077-1FCB-477B-AA35-ECBFD537B0E6}" type="slidenum">
              <a:rPr lang="en-US" smtClean="0"/>
              <a:t>‹#›</a:t>
            </a:fld>
            <a:endParaRPr lang="en-US"/>
          </a:p>
        </p:txBody>
      </p:sp>
    </p:spTree>
    <p:extLst>
      <p:ext uri="{BB962C8B-B14F-4D97-AF65-F5344CB8AC3E}">
        <p14:creationId xmlns:p14="http://schemas.microsoft.com/office/powerpoint/2010/main" val="1926184642"/>
      </p:ext>
    </p:extLst>
  </p:cSld>
  <p:clrMapOvr>
    <a:masterClrMapping/>
  </p:clrMapOvr>
  <p:transition advTm="5000">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528532-DB0C-4F78-A322-8E00D2FBAEFB}" type="datetimeFigureOut">
              <a:rPr lang="en-US" smtClean="0"/>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AB7077-1FCB-477B-AA35-ECBFD537B0E6}" type="slidenum">
              <a:rPr lang="en-US" smtClean="0"/>
              <a:t>‹#›</a:t>
            </a:fld>
            <a:endParaRPr lang="en-US"/>
          </a:p>
        </p:txBody>
      </p:sp>
    </p:spTree>
    <p:extLst>
      <p:ext uri="{BB962C8B-B14F-4D97-AF65-F5344CB8AC3E}">
        <p14:creationId xmlns:p14="http://schemas.microsoft.com/office/powerpoint/2010/main" val="2868575046"/>
      </p:ext>
    </p:extLst>
  </p:cSld>
  <p:clrMapOvr>
    <a:masterClrMapping/>
  </p:clrMapOvr>
  <p:transition advTm="5000">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528532-DB0C-4F78-A322-8E00D2FBAEFB}" type="datetimeFigureOut">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AB7077-1FCB-477B-AA35-ECBFD537B0E6}" type="slidenum">
              <a:rPr lang="en-US" smtClean="0"/>
              <a:t>‹#›</a:t>
            </a:fld>
            <a:endParaRPr lang="en-US"/>
          </a:p>
        </p:txBody>
      </p:sp>
    </p:spTree>
    <p:extLst>
      <p:ext uri="{BB962C8B-B14F-4D97-AF65-F5344CB8AC3E}">
        <p14:creationId xmlns:p14="http://schemas.microsoft.com/office/powerpoint/2010/main" val="1535854518"/>
      </p:ext>
    </p:extLst>
  </p:cSld>
  <p:clrMapOvr>
    <a:masterClrMapping/>
  </p:clrMapOvr>
  <p:transition advTm="5000">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28532-DB0C-4F78-A322-8E00D2FBAEFB}" type="datetimeFigureOut">
              <a:rPr lang="en-US" smtClean="0"/>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AB7077-1FCB-477B-AA35-ECBFD537B0E6}" type="slidenum">
              <a:rPr lang="en-US" smtClean="0"/>
              <a:t>‹#›</a:t>
            </a:fld>
            <a:endParaRPr lang="en-US"/>
          </a:p>
        </p:txBody>
      </p:sp>
    </p:spTree>
    <p:extLst>
      <p:ext uri="{BB962C8B-B14F-4D97-AF65-F5344CB8AC3E}">
        <p14:creationId xmlns:p14="http://schemas.microsoft.com/office/powerpoint/2010/main" val="630126657"/>
      </p:ext>
    </p:extLst>
  </p:cSld>
  <p:clrMapOvr>
    <a:masterClrMapping/>
  </p:clrMapOvr>
  <p:transition advTm="5000">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4528532-DB0C-4F78-A322-8E00D2FBAEFB}"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B7077-1FCB-477B-AA35-ECBFD537B0E6}" type="slidenum">
              <a:rPr lang="en-US" smtClean="0"/>
              <a:t>‹#›</a:t>
            </a:fld>
            <a:endParaRPr lang="en-US"/>
          </a:p>
        </p:txBody>
      </p:sp>
    </p:spTree>
    <p:extLst>
      <p:ext uri="{BB962C8B-B14F-4D97-AF65-F5344CB8AC3E}">
        <p14:creationId xmlns:p14="http://schemas.microsoft.com/office/powerpoint/2010/main" val="2133012542"/>
      </p:ext>
    </p:extLst>
  </p:cSld>
  <p:clrMapOvr>
    <a:masterClrMapping/>
  </p:clrMapOvr>
  <p:transition advTm="5000">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4528532-DB0C-4F78-A322-8E00D2FBAEFB}"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B7077-1FCB-477B-AA35-ECBFD537B0E6}" type="slidenum">
              <a:rPr lang="en-US" smtClean="0"/>
              <a:t>‹#›</a:t>
            </a:fld>
            <a:endParaRPr lang="en-US"/>
          </a:p>
        </p:txBody>
      </p:sp>
    </p:spTree>
    <p:extLst>
      <p:ext uri="{BB962C8B-B14F-4D97-AF65-F5344CB8AC3E}">
        <p14:creationId xmlns:p14="http://schemas.microsoft.com/office/powerpoint/2010/main" val="3600433610"/>
      </p:ext>
    </p:extLst>
  </p:cSld>
  <p:clrMapOvr>
    <a:masterClrMapping/>
  </p:clrMapOvr>
  <p:transition advTm="5000">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28532-DB0C-4F78-A322-8E00D2FBAEFB}" type="datetimeFigureOut">
              <a:rPr lang="en-US" smtClean="0"/>
              <a:t>1/12/2021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AB7077-1FCB-477B-AA35-ECBFD537B0E6}" type="slidenum">
              <a:rPr lang="en-US" smtClean="0"/>
              <a:t>‹#›</a:t>
            </a:fld>
            <a:endParaRPr lang="en-US"/>
          </a:p>
        </p:txBody>
      </p:sp>
    </p:spTree>
    <p:extLst>
      <p:ext uri="{BB962C8B-B14F-4D97-AF65-F5344CB8AC3E}">
        <p14:creationId xmlns:p14="http://schemas.microsoft.com/office/powerpoint/2010/main" val="3964886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Tm="5000">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19750"/>
          </a:xfrm>
          <a:prstGeom prst="rect">
            <a:avLst/>
          </a:prstGeom>
        </p:spPr>
      </p:pic>
      <p:pic>
        <p:nvPicPr>
          <p:cNvPr id="3" name="Track 0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22069" y="6573677"/>
            <a:ext cx="81956" cy="81956"/>
          </a:xfrm>
          <a:prstGeom prst="rect">
            <a:avLst/>
          </a:prstGeom>
        </p:spPr>
      </p:pic>
    </p:spTree>
    <p:extLst>
      <p:ext uri="{BB962C8B-B14F-4D97-AF65-F5344CB8AC3E}">
        <p14:creationId xmlns:p14="http://schemas.microsoft.com/office/powerpoint/2010/main" val="2742079309"/>
      </p:ext>
    </p:extLst>
  </p:cSld>
  <p:clrMapOvr>
    <a:masterClrMapping/>
  </p:clrMapOvr>
  <mc:AlternateContent xmlns:mc="http://schemas.openxmlformats.org/markup-compatibility/2006" xmlns:p14="http://schemas.microsoft.com/office/powerpoint/2010/main">
    <mc:Choice Requires="p14">
      <p:transition p14:dur="10" advTm="1000">
        <p:split orient="vert"/>
      </p:transition>
    </mc:Choice>
    <mc:Fallback xmlns="">
      <p:transition advTm="1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masoumi\Desktop\هفته ژوهش ۹۹\وبینار خانم کلوخی\image_2020_12_13-18_15_48_580_sxX.jpeg"/>
          <p:cNvPicPr/>
          <p:nvPr/>
        </p:nvPicPr>
        <p:blipFill>
          <a:blip r:embed="rId2" cstate="email">
            <a:extLst>
              <a:ext uri="{28A0092B-C50C-407E-A947-70E740481C1C}">
                <a14:useLocalDpi xmlns:a14="http://schemas.microsoft.com/office/drawing/2010/main"/>
              </a:ext>
            </a:extLst>
          </a:blip>
          <a:srcRect/>
          <a:stretch>
            <a:fillRect/>
          </a:stretch>
        </p:blipFill>
        <p:spPr bwMode="auto">
          <a:xfrm>
            <a:off x="6824545" y="256426"/>
            <a:ext cx="4817327" cy="6384104"/>
          </a:xfrm>
          <a:prstGeom prst="rect">
            <a:avLst/>
          </a:prstGeom>
          <a:noFill/>
          <a:ln>
            <a:noFill/>
          </a:ln>
        </p:spPr>
      </p:pic>
      <p:sp>
        <p:nvSpPr>
          <p:cNvPr id="2" name="Rectangle 1"/>
          <p:cNvSpPr/>
          <p:nvPr/>
        </p:nvSpPr>
        <p:spPr>
          <a:xfrm>
            <a:off x="825191" y="1351069"/>
            <a:ext cx="5307980" cy="3416320"/>
          </a:xfrm>
          <a:prstGeom prst="rect">
            <a:avLst/>
          </a:prstGeom>
        </p:spPr>
        <p:txBody>
          <a:bodyPr wrap="square">
            <a:spAutoFit/>
          </a:bodyPr>
          <a:lstStyle/>
          <a:p>
            <a:pPr algn="r" rtl="1"/>
            <a:r>
              <a:rPr lang="fa-IR" b="1" dirty="0"/>
              <a:t>اهم </a:t>
            </a:r>
            <a:r>
              <a:rPr lang="fa-IR" sz="2400" b="1" dirty="0"/>
              <a:t>موضوعاتی که در این وبینارمطرح شد</a:t>
            </a:r>
            <a:r>
              <a:rPr lang="fa-IR" sz="2400" dirty="0"/>
              <a:t>:</a:t>
            </a:r>
            <a:endParaRPr lang="en-US" sz="2400" dirty="0"/>
          </a:p>
          <a:p>
            <a:pPr marL="285750" lvl="0" indent="-285750" algn="r" rtl="1">
              <a:buFont typeface="Wingdings" panose="05000000000000000000" pitchFamily="2" charset="2"/>
              <a:buChar char="v"/>
            </a:pPr>
            <a:r>
              <a:rPr lang="fa-IR" sz="2400" dirty="0"/>
              <a:t>تاریخچه پوستر</a:t>
            </a:r>
            <a:endParaRPr lang="en-US" sz="2400" dirty="0"/>
          </a:p>
          <a:p>
            <a:pPr marL="285750" lvl="0" indent="-285750" algn="r" rtl="1">
              <a:buFont typeface="Wingdings" panose="05000000000000000000" pitchFamily="2" charset="2"/>
              <a:buChar char="v"/>
            </a:pPr>
            <a:r>
              <a:rPr lang="fa-IR" sz="2400" dirty="0"/>
              <a:t>مکتب ها وسبک ها</a:t>
            </a:r>
            <a:endParaRPr lang="en-US" sz="2400" dirty="0"/>
          </a:p>
          <a:p>
            <a:pPr marL="285750" lvl="0" indent="-285750" algn="r" rtl="1">
              <a:buFont typeface="Wingdings" panose="05000000000000000000" pitchFamily="2" charset="2"/>
              <a:buChar char="v"/>
            </a:pPr>
            <a:r>
              <a:rPr lang="fa-IR" sz="2400" dirty="0"/>
              <a:t>تکنیک های پوستر</a:t>
            </a:r>
            <a:endParaRPr lang="en-US" sz="2400" dirty="0"/>
          </a:p>
          <a:p>
            <a:pPr marL="285750" lvl="0" indent="-285750" algn="r" rtl="1">
              <a:buFont typeface="Wingdings" panose="05000000000000000000" pitchFamily="2" charset="2"/>
              <a:buChar char="v"/>
            </a:pPr>
            <a:r>
              <a:rPr lang="fa-IR" sz="2400" dirty="0"/>
              <a:t>بافت پوستر</a:t>
            </a:r>
            <a:endParaRPr lang="en-US" sz="2400" dirty="0"/>
          </a:p>
          <a:p>
            <a:pPr marL="285750" lvl="0" indent="-285750" algn="r" rtl="1">
              <a:buFont typeface="Wingdings" panose="05000000000000000000" pitchFamily="2" charset="2"/>
              <a:buChar char="v"/>
            </a:pPr>
            <a:r>
              <a:rPr lang="fa-IR" sz="2400" dirty="0"/>
              <a:t>قدرت پوستر</a:t>
            </a:r>
            <a:endParaRPr lang="en-US" sz="2400" dirty="0"/>
          </a:p>
          <a:p>
            <a:pPr marL="285750" lvl="0" indent="-285750" algn="r" rtl="1">
              <a:buFont typeface="Wingdings" panose="05000000000000000000" pitchFamily="2" charset="2"/>
              <a:buChar char="v"/>
            </a:pPr>
            <a:r>
              <a:rPr lang="fa-IR" sz="2400" dirty="0"/>
              <a:t>استفاده از فضا درطراحی پوستر</a:t>
            </a:r>
            <a:endParaRPr lang="en-US" sz="2400" dirty="0"/>
          </a:p>
          <a:p>
            <a:pPr marL="285750" lvl="0" indent="-285750" algn="r" rtl="1">
              <a:buFont typeface="Wingdings" panose="05000000000000000000" pitchFamily="2" charset="2"/>
              <a:buChar char="v"/>
            </a:pPr>
            <a:r>
              <a:rPr lang="fa-IR" sz="2400" dirty="0"/>
              <a:t>استفاده ازرنگ ها درجهت تولید انرژی</a:t>
            </a:r>
            <a:endParaRPr lang="en-US" sz="2400" dirty="0"/>
          </a:p>
          <a:p>
            <a:pPr marL="285750" lvl="0" indent="-285750" algn="r" rtl="1">
              <a:buFont typeface="Wingdings" panose="05000000000000000000" pitchFamily="2" charset="2"/>
              <a:buChar char="v"/>
            </a:pPr>
            <a:r>
              <a:rPr lang="fa-IR" sz="2400" dirty="0"/>
              <a:t>ارائه سلسله مراتب قابل </a:t>
            </a:r>
            <a:r>
              <a:rPr lang="fa-IR" sz="2400" dirty="0" smtClean="0"/>
              <a:t>رویت</a:t>
            </a:r>
            <a:endParaRPr lang="en-US" sz="2400" dirty="0"/>
          </a:p>
        </p:txBody>
      </p:sp>
    </p:spTree>
    <p:extLst>
      <p:ext uri="{BB962C8B-B14F-4D97-AF65-F5344CB8AC3E}">
        <p14:creationId xmlns:p14="http://schemas.microsoft.com/office/powerpoint/2010/main" val="779761167"/>
      </p:ext>
    </p:extLst>
  </p:cSld>
  <p:clrMapOvr>
    <a:masterClrMapping/>
  </p:clrMapOvr>
  <p:transition advTm="5000">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asoumi\Desktop\هفته ژوهش ۹۹\وبینار خانم ممبینی\پوستر ممبینی.jpeg"/>
          <p:cNvPicPr/>
          <p:nvPr/>
        </p:nvPicPr>
        <p:blipFill>
          <a:blip r:embed="rId2" cstate="email">
            <a:extLst>
              <a:ext uri="{28A0092B-C50C-407E-A947-70E740481C1C}">
                <a14:useLocalDpi xmlns:a14="http://schemas.microsoft.com/office/drawing/2010/main"/>
              </a:ext>
            </a:extLst>
          </a:blip>
          <a:srcRect/>
          <a:stretch>
            <a:fillRect/>
          </a:stretch>
        </p:blipFill>
        <p:spPr bwMode="auto">
          <a:xfrm>
            <a:off x="6779942" y="193023"/>
            <a:ext cx="5018048" cy="6444547"/>
          </a:xfrm>
          <a:prstGeom prst="rect">
            <a:avLst/>
          </a:prstGeom>
          <a:noFill/>
          <a:ln>
            <a:noFill/>
          </a:ln>
        </p:spPr>
      </p:pic>
      <p:sp>
        <p:nvSpPr>
          <p:cNvPr id="3" name="Rectangle 2"/>
          <p:cNvSpPr/>
          <p:nvPr/>
        </p:nvSpPr>
        <p:spPr>
          <a:xfrm>
            <a:off x="379140" y="1381628"/>
            <a:ext cx="5419494" cy="2677656"/>
          </a:xfrm>
          <a:prstGeom prst="rect">
            <a:avLst/>
          </a:prstGeom>
        </p:spPr>
        <p:txBody>
          <a:bodyPr wrap="square">
            <a:spAutoFit/>
          </a:bodyPr>
          <a:lstStyle/>
          <a:p>
            <a:pPr algn="r" rtl="1"/>
            <a:r>
              <a:rPr lang="fa-IR" sz="2400" b="1" dirty="0"/>
              <a:t>اهم موضوعاتی که در این وبینارمطرح شد</a:t>
            </a:r>
            <a:r>
              <a:rPr lang="fa-IR" sz="2400" dirty="0"/>
              <a:t>:</a:t>
            </a:r>
            <a:endParaRPr lang="en-US" sz="2400" dirty="0"/>
          </a:p>
          <a:p>
            <a:pPr marL="342900" lvl="0" indent="-342900" algn="r" rtl="1">
              <a:buFont typeface="Wingdings" panose="05000000000000000000" pitchFamily="2" charset="2"/>
              <a:buChar char="v"/>
            </a:pPr>
            <a:r>
              <a:rPr lang="fa-IR" sz="2400" dirty="0"/>
              <a:t>معرفی نقوش سنتی ولزوم بازشناسی نقوش سنتی روی سفال</a:t>
            </a:r>
            <a:endParaRPr lang="en-US" sz="2400" dirty="0"/>
          </a:p>
          <a:p>
            <a:pPr marL="342900" lvl="0" indent="-342900" algn="r" rtl="1">
              <a:buFont typeface="Wingdings" panose="05000000000000000000" pitchFamily="2" charset="2"/>
              <a:buChar char="v"/>
            </a:pPr>
            <a:r>
              <a:rPr lang="fa-IR" sz="2400" dirty="0"/>
              <a:t>ابزارهای لازم جهت نقاشی روی سفال</a:t>
            </a:r>
            <a:endParaRPr lang="en-US" sz="2400" dirty="0"/>
          </a:p>
          <a:p>
            <a:pPr marL="342900" lvl="0" indent="-342900" algn="r" rtl="1">
              <a:buFont typeface="Wingdings" panose="05000000000000000000" pitchFamily="2" charset="2"/>
              <a:buChar char="v"/>
            </a:pPr>
            <a:r>
              <a:rPr lang="fa-IR" sz="2400" dirty="0"/>
              <a:t>ایجاد طرح روی سفال</a:t>
            </a:r>
            <a:endParaRPr lang="en-US" sz="2400" dirty="0"/>
          </a:p>
          <a:p>
            <a:pPr marL="342900" lvl="0" indent="-342900" algn="r" rtl="1">
              <a:buFont typeface="Wingdings" panose="05000000000000000000" pitchFamily="2" charset="2"/>
              <a:buChar char="v"/>
            </a:pPr>
            <a:r>
              <a:rPr lang="fa-IR" sz="2400" dirty="0"/>
              <a:t>مراحل نقاشی روی سفال</a:t>
            </a:r>
            <a:endParaRPr lang="en-US" sz="2400" dirty="0"/>
          </a:p>
          <a:p>
            <a:pPr marL="342900" lvl="0" indent="-342900" algn="r" rtl="1">
              <a:buFont typeface="Wingdings" panose="05000000000000000000" pitchFamily="2" charset="2"/>
              <a:buChar char="v"/>
            </a:pPr>
            <a:r>
              <a:rPr lang="fa-IR" sz="2400" dirty="0"/>
              <a:t>لعاب کاری ومرحل کوره قرار دادن سفال</a:t>
            </a:r>
            <a:endParaRPr lang="en-US" sz="2400" dirty="0"/>
          </a:p>
        </p:txBody>
      </p:sp>
    </p:spTree>
    <p:extLst>
      <p:ext uri="{BB962C8B-B14F-4D97-AF65-F5344CB8AC3E}">
        <p14:creationId xmlns:p14="http://schemas.microsoft.com/office/powerpoint/2010/main" val="1819270309"/>
      </p:ext>
    </p:extLst>
  </p:cSld>
  <p:clrMapOvr>
    <a:masterClrMapping/>
  </p:clrMapOvr>
  <p:transition advTm="5000">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masoumi\Desktop\هفته ژوهش ۹۹\وبینار طراحی دوخت\وبینار دوخت.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6713034" y="321920"/>
            <a:ext cx="4975249" cy="5933914"/>
          </a:xfrm>
          <a:prstGeom prst="rect">
            <a:avLst/>
          </a:prstGeom>
          <a:noFill/>
          <a:ln>
            <a:noFill/>
          </a:ln>
        </p:spPr>
      </p:pic>
      <p:sp>
        <p:nvSpPr>
          <p:cNvPr id="2" name="Rectangle 1"/>
          <p:cNvSpPr/>
          <p:nvPr/>
        </p:nvSpPr>
        <p:spPr>
          <a:xfrm>
            <a:off x="557561" y="1365491"/>
            <a:ext cx="5352585" cy="2308324"/>
          </a:xfrm>
          <a:prstGeom prst="rect">
            <a:avLst/>
          </a:prstGeom>
        </p:spPr>
        <p:txBody>
          <a:bodyPr wrap="square">
            <a:spAutoFit/>
          </a:bodyPr>
          <a:lstStyle/>
          <a:p>
            <a:pPr algn="r" rtl="1"/>
            <a:r>
              <a:rPr lang="fa-IR" sz="2400" b="1" dirty="0"/>
              <a:t>اهم موضوعاتی که در این وبینارمطرح شد</a:t>
            </a:r>
            <a:r>
              <a:rPr lang="fa-IR" sz="2400" dirty="0"/>
              <a:t>:</a:t>
            </a:r>
            <a:endParaRPr lang="en-US" sz="2400" dirty="0"/>
          </a:p>
          <a:p>
            <a:pPr marL="342900" lvl="0" indent="-342900" algn="r" rtl="1">
              <a:buFont typeface="Wingdings" panose="05000000000000000000" pitchFamily="2" charset="2"/>
              <a:buChar char="v"/>
            </a:pPr>
            <a:r>
              <a:rPr lang="fa-IR" sz="2400" dirty="0"/>
              <a:t>معرفی اوریگامی بافت درطراحی لباس</a:t>
            </a:r>
            <a:endParaRPr lang="en-US" sz="2400" dirty="0"/>
          </a:p>
          <a:p>
            <a:pPr marL="342900" lvl="0" indent="-342900" algn="r" rtl="1">
              <a:buFont typeface="Wingdings" panose="05000000000000000000" pitchFamily="2" charset="2"/>
              <a:buChar char="v"/>
            </a:pPr>
            <a:r>
              <a:rPr lang="fa-IR" sz="2400" dirty="0"/>
              <a:t>مراحل ایجاد طرح ومعرفی طرح های مختلف</a:t>
            </a:r>
            <a:endParaRPr lang="en-US" sz="2400" dirty="0"/>
          </a:p>
          <a:p>
            <a:pPr marL="342900" lvl="0" indent="-342900" algn="r" rtl="1">
              <a:buFont typeface="Wingdings" panose="05000000000000000000" pitchFamily="2" charset="2"/>
              <a:buChar char="v"/>
            </a:pPr>
            <a:r>
              <a:rPr lang="fa-IR" sz="2400" dirty="0"/>
              <a:t>ترسیم الگو </a:t>
            </a:r>
            <a:endParaRPr lang="en-US" sz="2400" dirty="0"/>
          </a:p>
          <a:p>
            <a:pPr marL="342900" lvl="0" indent="-342900" algn="r" rtl="1">
              <a:buFont typeface="Wingdings" panose="05000000000000000000" pitchFamily="2" charset="2"/>
              <a:buChar char="v"/>
            </a:pPr>
            <a:r>
              <a:rPr lang="fa-IR" sz="2400" dirty="0"/>
              <a:t>برش پارچه طبق الگو</a:t>
            </a:r>
            <a:endParaRPr lang="en-US" sz="2400" dirty="0"/>
          </a:p>
          <a:p>
            <a:pPr marL="342900" lvl="0" indent="-342900" algn="r" rtl="1">
              <a:buFont typeface="Wingdings" panose="05000000000000000000" pitchFamily="2" charset="2"/>
              <a:buChar char="v"/>
            </a:pPr>
            <a:r>
              <a:rPr lang="fa-IR" sz="2400" dirty="0"/>
              <a:t>دوخت پارچه </a:t>
            </a:r>
            <a:endParaRPr lang="en-US" sz="2400" dirty="0"/>
          </a:p>
        </p:txBody>
      </p:sp>
    </p:spTree>
    <p:extLst>
      <p:ext uri="{BB962C8B-B14F-4D97-AF65-F5344CB8AC3E}">
        <p14:creationId xmlns:p14="http://schemas.microsoft.com/office/powerpoint/2010/main" val="2567649838"/>
      </p:ext>
    </p:extLst>
  </p:cSld>
  <p:clrMapOvr>
    <a:masterClrMapping/>
  </p:clrMapOvr>
  <p:transition advTm="5000">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email">
            <a:extLst>
              <a:ext uri="{28A0092B-C50C-407E-A947-70E740481C1C}">
                <a14:useLocalDpi xmlns:a14="http://schemas.microsoft.com/office/drawing/2010/main"/>
              </a:ext>
            </a:extLst>
          </a:blip>
          <a:stretch>
            <a:fillRect/>
          </a:stretch>
        </p:blipFill>
        <p:spPr>
          <a:xfrm>
            <a:off x="6840321" y="144310"/>
            <a:ext cx="4979971" cy="6649583"/>
          </a:xfrm>
          <a:prstGeom prst="rect">
            <a:avLst/>
          </a:prstGeom>
        </p:spPr>
      </p:pic>
      <p:sp>
        <p:nvSpPr>
          <p:cNvPr id="5" name="Rectangle 4"/>
          <p:cNvSpPr/>
          <p:nvPr/>
        </p:nvSpPr>
        <p:spPr>
          <a:xfrm>
            <a:off x="416312" y="806440"/>
            <a:ext cx="6096000" cy="3046988"/>
          </a:xfrm>
          <a:prstGeom prst="rect">
            <a:avLst/>
          </a:prstGeom>
        </p:spPr>
        <p:txBody>
          <a:bodyPr>
            <a:spAutoFit/>
          </a:bodyPr>
          <a:lstStyle/>
          <a:p>
            <a:pPr algn="justLow" rtl="1"/>
            <a:r>
              <a:rPr lang="fa-IR" sz="2400" dirty="0" smtClean="0"/>
              <a:t>واحد </a:t>
            </a:r>
            <a:r>
              <a:rPr lang="fa-IR" sz="2400" dirty="0"/>
              <a:t>پژوهش آموزشکده فنی وحرفه ای دختران کرج مفتخر است که باهمکاری انستیتوطراحی ودوخت، کمیته کارآفرینی ودرآمدزایی وبرخی اساتید محترم، درهفته پژوهش برای اولین بار نمایشگاه مجازی ازآثار اساتید ودانشجویان را بر پا نمود.دراین نمایشگاه بیش از صد اثر درمعرض نمایش قرار </a:t>
            </a:r>
            <a:r>
              <a:rPr lang="fa-IR" sz="2400" dirty="0" smtClean="0"/>
              <a:t>گرفت. تصمیم </a:t>
            </a:r>
            <a:r>
              <a:rPr lang="fa-IR" sz="2400" dirty="0"/>
              <a:t>داریم که با ادامه روند نمایش دستاوردهای دانشجویان، گامی در جهت اشتغال وکارآفرینی عزیزانمان برداریم.</a:t>
            </a:r>
            <a:endParaRPr lang="en-US" sz="2400" dirty="0"/>
          </a:p>
        </p:txBody>
      </p:sp>
    </p:spTree>
    <p:extLst>
      <p:ext uri="{BB962C8B-B14F-4D97-AF65-F5344CB8AC3E}">
        <p14:creationId xmlns:p14="http://schemas.microsoft.com/office/powerpoint/2010/main" val="3849169127"/>
      </p:ext>
    </p:extLst>
  </p:cSld>
  <p:clrMapOvr>
    <a:masterClrMapping/>
  </p:clrMapOvr>
  <p:transition advTm="5000">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873" y="1205013"/>
            <a:ext cx="4030656" cy="537420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4130" y="1615167"/>
            <a:ext cx="5477138" cy="4107852"/>
          </a:xfrm>
          <a:prstGeom prst="rect">
            <a:avLst/>
          </a:prstGeom>
        </p:spPr>
      </p:pic>
      <p:sp>
        <p:nvSpPr>
          <p:cNvPr id="7" name="TextBox 6"/>
          <p:cNvSpPr txBox="1"/>
          <p:nvPr/>
        </p:nvSpPr>
        <p:spPr>
          <a:xfrm>
            <a:off x="1338887" y="531225"/>
            <a:ext cx="9284914" cy="461665"/>
          </a:xfrm>
          <a:prstGeom prst="rect">
            <a:avLst/>
          </a:prstGeom>
          <a:noFill/>
        </p:spPr>
        <p:txBody>
          <a:bodyPr wrap="none" rtlCol="1">
            <a:spAutoFit/>
          </a:bodyPr>
          <a:lstStyle/>
          <a:p>
            <a:pPr algn="ctr"/>
            <a:r>
              <a:rPr lang="fa-IR" sz="2400" b="1" dirty="0" smtClean="0"/>
              <a:t>برپایی نمایشگاه آثار دانشجویان درهفته پژوهش جهت بازدید همکاران ومراجعین حضوری</a:t>
            </a:r>
            <a:endParaRPr lang="fa-IR" sz="2400" b="1" dirty="0"/>
          </a:p>
        </p:txBody>
      </p:sp>
    </p:spTree>
    <p:extLst>
      <p:ext uri="{BB962C8B-B14F-4D97-AF65-F5344CB8AC3E}">
        <p14:creationId xmlns:p14="http://schemas.microsoft.com/office/powerpoint/2010/main" val="3261658825"/>
      </p:ext>
    </p:extLst>
  </p:cSld>
  <p:clrMapOvr>
    <a:masterClrMapping/>
  </p:clrMapOvr>
  <p:transition advTm="5000">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5000"/>
          </a:stretch>
        </a:blipFill>
        <a:effectLst/>
      </p:bgPr>
    </p:bg>
    <p:spTree>
      <p:nvGrpSpPr>
        <p:cNvPr id="1" name=""/>
        <p:cNvGrpSpPr/>
        <p:nvPr/>
      </p:nvGrpSpPr>
      <p:grpSpPr>
        <a:xfrm>
          <a:off x="0" y="0"/>
          <a:ext cx="0" cy="0"/>
          <a:chOff x="0" y="0"/>
          <a:chExt cx="0" cy="0"/>
        </a:xfrm>
      </p:grpSpPr>
      <p:sp>
        <p:nvSpPr>
          <p:cNvPr id="4" name="TextBox 3"/>
          <p:cNvSpPr txBox="1"/>
          <p:nvPr/>
        </p:nvSpPr>
        <p:spPr>
          <a:xfrm>
            <a:off x="7088849" y="5937063"/>
            <a:ext cx="5388428" cy="769441"/>
          </a:xfrm>
          <a:prstGeom prst="rect">
            <a:avLst/>
          </a:prstGeom>
          <a:noFill/>
        </p:spPr>
        <p:txBody>
          <a:bodyPr wrap="square" rtlCol="0">
            <a:spAutoFit/>
          </a:bodyPr>
          <a:lstStyle/>
          <a:p>
            <a:pPr algn="ctr"/>
            <a:r>
              <a:rPr lang="fa-IR" sz="4400" dirty="0" smtClean="0">
                <a:solidFill>
                  <a:schemeClr val="bg1"/>
                </a:solidFill>
                <a:cs typeface="B Titr" panose="00000700000000000000" pitchFamily="2" charset="-78"/>
              </a:rPr>
              <a:t>با تشکر از توجه شما</a:t>
            </a:r>
            <a:endParaRPr lang="en-US" sz="4400" dirty="0">
              <a:solidFill>
                <a:schemeClr val="bg1"/>
              </a:solidFill>
              <a:cs typeface="B Titr" panose="00000700000000000000" pitchFamily="2" charset="-78"/>
            </a:endParaRPr>
          </a:p>
        </p:txBody>
      </p:sp>
    </p:spTree>
    <p:extLst>
      <p:ext uri="{BB962C8B-B14F-4D97-AF65-F5344CB8AC3E}">
        <p14:creationId xmlns:p14="http://schemas.microsoft.com/office/powerpoint/2010/main" val="1228614246"/>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0"/>
            <a:ext cx="12192000" cy="9817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770709" y="198478"/>
            <a:ext cx="9820306" cy="1323439"/>
          </a:xfrm>
          <a:prstGeom prst="rect">
            <a:avLst/>
          </a:prstGeom>
        </p:spPr>
        <p:txBody>
          <a:bodyPr wrap="square">
            <a:spAutoFit/>
          </a:bodyPr>
          <a:lstStyle/>
          <a:p>
            <a:pPr algn="ctr" rtl="1"/>
            <a:r>
              <a:rPr lang="fa-IR" sz="4000" dirty="0" smtClean="0">
                <a:solidFill>
                  <a:srgbClr val="C00000"/>
                </a:solidFill>
                <a:cs typeface="B Titr" panose="00000700000000000000" pitchFamily="2" charset="-78"/>
              </a:rPr>
              <a:t>گزارش هفته پژوهش و فناوری استان </a:t>
            </a:r>
            <a:r>
              <a:rPr lang="fa-IR" sz="4000" dirty="0" smtClean="0">
                <a:solidFill>
                  <a:srgbClr val="C00000"/>
                </a:solidFill>
                <a:cs typeface="B Titr" panose="00000700000000000000" pitchFamily="2" charset="-78"/>
              </a:rPr>
              <a:t>البرز واحددختران</a:t>
            </a:r>
            <a:endParaRPr lang="fa-IR" sz="4000" dirty="0">
              <a:solidFill>
                <a:srgbClr val="C00000"/>
              </a:solidFill>
              <a:cs typeface="B Titr" panose="000007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0020" y="1676598"/>
            <a:ext cx="9581442" cy="4698076"/>
          </a:xfrm>
          <a:prstGeom prst="rect">
            <a:avLst/>
          </a:prstGeom>
        </p:spPr>
      </p:pic>
    </p:spTree>
    <p:extLst>
      <p:ext uri="{BB962C8B-B14F-4D97-AF65-F5344CB8AC3E}">
        <p14:creationId xmlns:p14="http://schemas.microsoft.com/office/powerpoint/2010/main" val="1678999198"/>
      </p:ext>
    </p:extLst>
  </p:cSld>
  <p:clrMapOvr>
    <a:masterClrMapping/>
  </p:clrMapOvr>
  <mc:AlternateContent xmlns:mc="http://schemas.openxmlformats.org/markup-compatibility/2006" xmlns:p14="http://schemas.microsoft.com/office/powerpoint/2010/main">
    <mc:Choice Requires="p14">
      <p:transition advClick="0" advTm="5000">
        <p14:vortex dir="r"/>
      </p:transition>
    </mc:Choice>
    <mc:Fallback xmlns="">
      <p:transition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0"/>
            <a:ext cx="12192000" cy="9817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34911" y="6086007"/>
            <a:ext cx="3942361" cy="707886"/>
          </a:xfrm>
          <a:prstGeom prst="rect">
            <a:avLst/>
          </a:prstGeom>
          <a:noFill/>
        </p:spPr>
        <p:txBody>
          <a:bodyPr wrap="none" rtlCol="1">
            <a:spAutoFit/>
          </a:bodyPr>
          <a:lstStyle/>
          <a:p>
            <a:r>
              <a:rPr lang="en-US" sz="4000" dirty="0" smtClean="0">
                <a:solidFill>
                  <a:schemeClr val="bg1"/>
                </a:solidFill>
              </a:rPr>
              <a:t>www.msrt-expo.ir</a:t>
            </a:r>
            <a:endParaRPr lang="fa-IR" sz="4000" dirty="0">
              <a:solidFill>
                <a:schemeClr val="bg1"/>
              </a:solidFill>
            </a:endParaRPr>
          </a:p>
        </p:txBody>
      </p:sp>
      <p:pic>
        <p:nvPicPr>
          <p:cNvPr id="7" name="Picture 6"/>
          <p:cNvPicPr/>
          <p:nvPr/>
        </p:nvPicPr>
        <p:blipFill>
          <a:blip r:embed="rId2" cstate="email">
            <a:extLst>
              <a:ext uri="{28A0092B-C50C-407E-A947-70E740481C1C}">
                <a14:useLocalDpi xmlns:a14="http://schemas.microsoft.com/office/drawing/2010/main"/>
              </a:ext>
            </a:extLst>
          </a:blip>
          <a:stretch>
            <a:fillRect/>
          </a:stretch>
        </p:blipFill>
        <p:spPr>
          <a:xfrm>
            <a:off x="3345366" y="197342"/>
            <a:ext cx="5129561" cy="6543515"/>
          </a:xfrm>
          <a:prstGeom prst="rect">
            <a:avLst/>
          </a:prstGeom>
        </p:spPr>
      </p:pic>
    </p:spTree>
    <p:extLst>
      <p:ext uri="{BB962C8B-B14F-4D97-AF65-F5344CB8AC3E}">
        <p14:creationId xmlns:p14="http://schemas.microsoft.com/office/powerpoint/2010/main" val="1757008407"/>
      </p:ext>
    </p:extLst>
  </p:cSld>
  <p:clrMapOvr>
    <a:masterClrMapping/>
  </p:clrMapOvr>
  <mc:AlternateContent xmlns:mc="http://schemas.openxmlformats.org/markup-compatibility/2006" xmlns:p14="http://schemas.microsoft.com/office/powerpoint/2010/main">
    <mc:Choice Requires="p14">
      <p:transition spd="slow" p14:dur="1400" advClick="0" advTm="5000">
        <p14:ripple/>
      </p:transition>
    </mc:Choice>
    <mc:Fallback xmlns="">
      <p:transition spd="slow" advClick="0" advTm="5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masoumi\Desktop\هفته ژوهش ۹۹\وبینار خانم خرمدل\خرمدل2.jpeg"/>
          <p:cNvPicPr/>
          <p:nvPr/>
        </p:nvPicPr>
        <p:blipFill>
          <a:blip r:embed="rId2" cstate="email">
            <a:extLst>
              <a:ext uri="{28A0092B-C50C-407E-A947-70E740481C1C}">
                <a14:useLocalDpi xmlns:a14="http://schemas.microsoft.com/office/drawing/2010/main"/>
              </a:ext>
            </a:extLst>
          </a:blip>
          <a:srcRect/>
          <a:stretch>
            <a:fillRect/>
          </a:stretch>
        </p:blipFill>
        <p:spPr bwMode="auto">
          <a:xfrm>
            <a:off x="6801995" y="128916"/>
            <a:ext cx="4753562" cy="6729084"/>
          </a:xfrm>
          <a:prstGeom prst="rect">
            <a:avLst/>
          </a:prstGeom>
          <a:noFill/>
          <a:ln>
            <a:noFill/>
          </a:ln>
        </p:spPr>
      </p:pic>
      <p:sp>
        <p:nvSpPr>
          <p:cNvPr id="4" name="Rectangle 3"/>
          <p:cNvSpPr/>
          <p:nvPr/>
        </p:nvSpPr>
        <p:spPr>
          <a:xfrm>
            <a:off x="460917" y="1324082"/>
            <a:ext cx="6096000" cy="4524315"/>
          </a:xfrm>
          <a:prstGeom prst="rect">
            <a:avLst/>
          </a:prstGeom>
        </p:spPr>
        <p:txBody>
          <a:bodyPr>
            <a:spAutoFit/>
          </a:bodyPr>
          <a:lstStyle/>
          <a:p>
            <a:pPr algn="r" rtl="1"/>
            <a:r>
              <a:rPr lang="fa-IR" sz="2400" b="1" dirty="0"/>
              <a:t>اهم موضوعاتی که در این وبینارمطرح شد</a:t>
            </a:r>
            <a:r>
              <a:rPr lang="fa-IR" sz="2400" dirty="0"/>
              <a:t>:</a:t>
            </a:r>
            <a:endParaRPr lang="en-US" sz="2400" dirty="0"/>
          </a:p>
          <a:p>
            <a:pPr marL="285750" lvl="0" indent="-285750" algn="r" rtl="1">
              <a:buFont typeface="Wingdings" panose="05000000000000000000" pitchFamily="2" charset="2"/>
              <a:buChar char="v"/>
            </a:pPr>
            <a:r>
              <a:rPr lang="fa-IR" dirty="0"/>
              <a:t>کارآفرین کیست </a:t>
            </a:r>
            <a:r>
              <a:rPr lang="fa-IR" sz="2400" dirty="0"/>
              <a:t>؟</a:t>
            </a:r>
            <a:endParaRPr lang="en-US" sz="2400" dirty="0"/>
          </a:p>
          <a:p>
            <a:pPr marL="285750" lvl="0" indent="-285750" algn="r" rtl="1">
              <a:buFont typeface="Wingdings" panose="05000000000000000000" pitchFamily="2" charset="2"/>
              <a:buChar char="v"/>
            </a:pPr>
            <a:r>
              <a:rPr lang="fa-IR" sz="2400" dirty="0"/>
              <a:t>اهمیت حسابداری ونقش آن</a:t>
            </a:r>
            <a:endParaRPr lang="en-US" sz="2400" dirty="0"/>
          </a:p>
          <a:p>
            <a:pPr marL="285750" lvl="0" indent="-285750" algn="r" rtl="1">
              <a:buFont typeface="Wingdings" panose="05000000000000000000" pitchFamily="2" charset="2"/>
              <a:buChar char="v"/>
            </a:pPr>
            <a:r>
              <a:rPr lang="fa-IR" sz="2400" dirty="0"/>
              <a:t>حسابدارکارآفرین کیست؟</a:t>
            </a:r>
            <a:endParaRPr lang="en-US" sz="2400" dirty="0"/>
          </a:p>
          <a:p>
            <a:pPr marL="285750" lvl="0" indent="-285750" algn="justLow" rtl="1">
              <a:buFont typeface="Wingdings" panose="05000000000000000000" pitchFamily="2" charset="2"/>
              <a:buChar char="v"/>
            </a:pPr>
            <a:r>
              <a:rPr lang="fa-IR" sz="2400" dirty="0"/>
              <a:t>ویژگی های یک حسابدارکارآفرین:تحصیلات مرتبط تمرکز به یک یا دوشاخه کارافرینی،آشنایی کامل با فناوری،قدرت بالا در تجزیه وتحلیل،آَشنایی با حسابداری حقوق ودستمزد،تسلط کامل به قوانین مالیاتی و...</a:t>
            </a:r>
            <a:endParaRPr lang="en-US" sz="2400" dirty="0"/>
          </a:p>
          <a:p>
            <a:pPr marL="285750" lvl="0" indent="-285750" algn="r" rtl="1">
              <a:buFont typeface="Wingdings" panose="05000000000000000000" pitchFamily="2" charset="2"/>
              <a:buChar char="v"/>
            </a:pPr>
            <a:r>
              <a:rPr lang="fa-IR" sz="2400" dirty="0"/>
              <a:t>عوامل موثر در موفقیت یک کارآفرین</a:t>
            </a:r>
            <a:endParaRPr lang="en-US" sz="2400" dirty="0"/>
          </a:p>
          <a:p>
            <a:pPr marL="285750" lvl="0" indent="-285750" algn="r" rtl="1">
              <a:buFont typeface="Wingdings" panose="05000000000000000000" pitchFamily="2" charset="2"/>
              <a:buChar char="v"/>
            </a:pPr>
            <a:r>
              <a:rPr lang="fa-IR" sz="2400" dirty="0"/>
              <a:t>اهمیت حسابداری در مدیریت</a:t>
            </a:r>
            <a:endParaRPr lang="en-US" sz="2400" dirty="0"/>
          </a:p>
          <a:p>
            <a:pPr marL="285750" lvl="0" indent="-285750" algn="r" rtl="1">
              <a:buFont typeface="Wingdings" panose="05000000000000000000" pitchFamily="2" charset="2"/>
              <a:buChar char="v"/>
            </a:pPr>
            <a:r>
              <a:rPr lang="fa-IR" sz="2400" dirty="0"/>
              <a:t>تفاوت حسابداری مالی وحسابداری مدیریت</a:t>
            </a:r>
            <a:endParaRPr lang="en-US" sz="2400" dirty="0"/>
          </a:p>
          <a:p>
            <a:pPr marL="285750" lvl="0" indent="-285750" algn="r" rtl="1">
              <a:buFont typeface="Wingdings" panose="05000000000000000000" pitchFamily="2" charset="2"/>
              <a:buChar char="v"/>
            </a:pPr>
            <a:r>
              <a:rPr lang="fa-IR" sz="2400" dirty="0"/>
              <a:t>کاربردهای حسابداری </a:t>
            </a:r>
            <a:r>
              <a:rPr lang="fa-IR" dirty="0"/>
              <a:t>مدیریت</a:t>
            </a:r>
            <a:endParaRPr lang="en-US" dirty="0"/>
          </a:p>
        </p:txBody>
      </p:sp>
    </p:spTree>
    <p:extLst>
      <p:ext uri="{BB962C8B-B14F-4D97-AF65-F5344CB8AC3E}">
        <p14:creationId xmlns:p14="http://schemas.microsoft.com/office/powerpoint/2010/main" val="4144052596"/>
      </p:ext>
    </p:extLst>
  </p:cSld>
  <p:clrMapOvr>
    <a:masterClrMapping/>
  </p:clrMapOvr>
  <mc:AlternateContent xmlns:mc="http://schemas.openxmlformats.org/markup-compatibility/2006" xmlns:p14="http://schemas.microsoft.com/office/powerpoint/2010/main">
    <mc:Choice Requires="p14">
      <p:transition spd="slow" p14:dur="1600" advClick="0" advTm="7000">
        <p14:prism isInverted="1"/>
      </p:transition>
    </mc:Choice>
    <mc:Fallback xmlns="">
      <p:transition spd="slow" advClick="0" advTm="7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asoumi\Desktop\هفته ژوهش ۹۹\وبینار فراهانی\فراهانی پوستر.jpeg"/>
          <p:cNvPicPr/>
          <p:nvPr/>
        </p:nvPicPr>
        <p:blipFill>
          <a:blip r:embed="rId2" cstate="email">
            <a:extLst>
              <a:ext uri="{28A0092B-C50C-407E-A947-70E740481C1C}">
                <a14:useLocalDpi xmlns:a14="http://schemas.microsoft.com/office/drawing/2010/main"/>
              </a:ext>
            </a:extLst>
          </a:blip>
          <a:srcRect/>
          <a:stretch>
            <a:fillRect/>
          </a:stretch>
        </p:blipFill>
        <p:spPr bwMode="auto">
          <a:xfrm>
            <a:off x="6713034" y="246891"/>
            <a:ext cx="4861932" cy="6412982"/>
          </a:xfrm>
          <a:prstGeom prst="rect">
            <a:avLst/>
          </a:prstGeom>
          <a:noFill/>
          <a:ln>
            <a:noFill/>
          </a:ln>
        </p:spPr>
      </p:pic>
      <p:sp>
        <p:nvSpPr>
          <p:cNvPr id="5" name="Rectangle 4"/>
          <p:cNvSpPr/>
          <p:nvPr/>
        </p:nvSpPr>
        <p:spPr>
          <a:xfrm>
            <a:off x="215590" y="412123"/>
            <a:ext cx="6096000" cy="5447645"/>
          </a:xfrm>
          <a:prstGeom prst="rect">
            <a:avLst/>
          </a:prstGeom>
        </p:spPr>
        <p:txBody>
          <a:bodyPr>
            <a:spAutoFit/>
          </a:bodyPr>
          <a:lstStyle/>
          <a:p>
            <a:pPr algn="r" rtl="1"/>
            <a:r>
              <a:rPr lang="fa-IR" sz="2400" b="1" dirty="0"/>
              <a:t>اهم موضوعاتی که در این وبینارمطرح شد</a:t>
            </a:r>
            <a:r>
              <a:rPr lang="fa-IR" sz="2400" dirty="0"/>
              <a:t>:</a:t>
            </a:r>
            <a:endParaRPr lang="en-US" sz="2400" dirty="0"/>
          </a:p>
          <a:p>
            <a:pPr algn="r" rtl="1"/>
            <a:r>
              <a:rPr lang="fa-IR" dirty="0"/>
              <a:t> </a:t>
            </a:r>
            <a:endParaRPr lang="en-US" dirty="0"/>
          </a:p>
          <a:p>
            <a:pPr marL="285750" lvl="0" indent="-285750" algn="r" rtl="1">
              <a:buFont typeface="Wingdings" panose="05000000000000000000" pitchFamily="2" charset="2"/>
              <a:buChar char="v"/>
            </a:pPr>
            <a:r>
              <a:rPr lang="fa-IR" dirty="0"/>
              <a:t>تعریف خلاقیت</a:t>
            </a:r>
            <a:endParaRPr lang="en-US" dirty="0"/>
          </a:p>
          <a:p>
            <a:pPr marL="285750" lvl="0" indent="-285750" algn="r" rtl="1">
              <a:buFont typeface="Wingdings" panose="05000000000000000000" pitchFamily="2" charset="2"/>
              <a:buChar char="v"/>
            </a:pPr>
            <a:r>
              <a:rPr lang="fa-IR" dirty="0"/>
              <a:t>چهارمرحله آفرینش خلاقیت</a:t>
            </a:r>
            <a:endParaRPr lang="en-US" dirty="0"/>
          </a:p>
          <a:p>
            <a:pPr marL="285750" lvl="0" indent="-285750" algn="r" rtl="1">
              <a:buFont typeface="Wingdings" panose="05000000000000000000" pitchFamily="2" charset="2"/>
              <a:buChar char="v"/>
            </a:pPr>
            <a:r>
              <a:rPr lang="fa-IR" dirty="0"/>
              <a:t>اصول شکل گیری خلاقیت</a:t>
            </a:r>
            <a:endParaRPr lang="en-US" dirty="0"/>
          </a:p>
          <a:p>
            <a:pPr marL="285750" lvl="0" indent="-285750" algn="r" rtl="1">
              <a:buFont typeface="Wingdings" panose="05000000000000000000" pitchFamily="2" charset="2"/>
              <a:buChar char="v"/>
            </a:pPr>
            <a:r>
              <a:rPr lang="fa-IR" dirty="0"/>
              <a:t>عوامل موثر درپرورش خلاقیت:هوش ، تجربه، عوامل محیطی، عوامل ارثی، عوامل فرهنگی</a:t>
            </a:r>
            <a:endParaRPr lang="en-US" dirty="0"/>
          </a:p>
          <a:p>
            <a:pPr marL="285750" lvl="0" indent="-285750" algn="r" rtl="1">
              <a:buFont typeface="Wingdings" panose="05000000000000000000" pitchFamily="2" charset="2"/>
              <a:buChar char="v"/>
            </a:pPr>
            <a:r>
              <a:rPr lang="fa-IR" dirty="0"/>
              <a:t>خلاقیت در طراحی های شهری </a:t>
            </a:r>
            <a:endParaRPr lang="en-US" dirty="0"/>
          </a:p>
          <a:p>
            <a:pPr marL="285750" lvl="0" indent="-285750" algn="r" rtl="1">
              <a:buFont typeface="Wingdings" panose="05000000000000000000" pitchFamily="2" charset="2"/>
              <a:buChar char="v"/>
            </a:pPr>
            <a:r>
              <a:rPr lang="fa-IR" dirty="0"/>
              <a:t>عوامل بازدارنده خلاقیت </a:t>
            </a:r>
            <a:endParaRPr lang="en-US" dirty="0"/>
          </a:p>
          <a:p>
            <a:pPr marL="285750" lvl="0" indent="-285750" algn="r" rtl="1">
              <a:buFont typeface="Wingdings" panose="05000000000000000000" pitchFamily="2" charset="2"/>
              <a:buChar char="v"/>
            </a:pPr>
            <a:r>
              <a:rPr lang="fa-IR" dirty="0"/>
              <a:t>عوامل تشدید کننده خلاقیت</a:t>
            </a:r>
            <a:endParaRPr lang="en-US" dirty="0"/>
          </a:p>
          <a:p>
            <a:pPr marL="285750" lvl="0" indent="-285750" algn="r" rtl="1">
              <a:buFont typeface="Wingdings" panose="05000000000000000000" pitchFamily="2" charset="2"/>
              <a:buChar char="v"/>
            </a:pPr>
            <a:r>
              <a:rPr lang="fa-IR" dirty="0"/>
              <a:t>شرایط موثر به حل مساله خلاقیت:عوامل درونی عوامل بیرونی</a:t>
            </a:r>
            <a:endParaRPr lang="en-US" dirty="0"/>
          </a:p>
          <a:p>
            <a:pPr marL="285750" lvl="0" indent="-285750" algn="r" rtl="1">
              <a:buFont typeface="Wingdings" panose="05000000000000000000" pitchFamily="2" charset="2"/>
              <a:buChar char="v"/>
            </a:pPr>
            <a:r>
              <a:rPr lang="fa-IR" dirty="0"/>
              <a:t>ویژگی افراد خلاق:سرکشی ، گریز اندیشی،جستجوگری،خطرپذیری،انتقادپذیری،انعطاف پذیری،تنوع پذیری و..</a:t>
            </a:r>
            <a:endParaRPr lang="en-US" dirty="0"/>
          </a:p>
          <a:p>
            <a:pPr marL="285750" lvl="0" indent="-285750" algn="r" rtl="1">
              <a:buFont typeface="Wingdings" panose="05000000000000000000" pitchFamily="2" charset="2"/>
              <a:buChar char="v"/>
            </a:pPr>
            <a:r>
              <a:rPr lang="fa-IR" dirty="0"/>
              <a:t>ویژگی ذهنی افراد خلاق</a:t>
            </a:r>
            <a:endParaRPr lang="en-US" dirty="0"/>
          </a:p>
          <a:p>
            <a:pPr marL="285750" lvl="0" indent="-285750" algn="r" rtl="1">
              <a:buFont typeface="Wingdings" panose="05000000000000000000" pitchFamily="2" charset="2"/>
              <a:buChar char="v"/>
            </a:pPr>
            <a:r>
              <a:rPr lang="fa-IR" dirty="0"/>
              <a:t>مراحل به ثمر رسیدن پروژه خلاق</a:t>
            </a:r>
            <a:endParaRPr lang="en-US" dirty="0"/>
          </a:p>
          <a:p>
            <a:pPr marL="285750" lvl="0" indent="-285750" algn="r" rtl="1">
              <a:buFont typeface="Wingdings" panose="05000000000000000000" pitchFamily="2" charset="2"/>
              <a:buChar char="v"/>
            </a:pPr>
            <a:r>
              <a:rPr lang="fa-IR" dirty="0"/>
              <a:t>علت ایجادطرح های تکراری وغیر خلاقانه</a:t>
            </a:r>
            <a:endParaRPr lang="en-US" dirty="0"/>
          </a:p>
          <a:p>
            <a:pPr marL="285750" lvl="0" indent="-285750" algn="r" rtl="1">
              <a:buFont typeface="Wingdings" panose="05000000000000000000" pitchFamily="2" charset="2"/>
              <a:buChar char="v"/>
            </a:pPr>
            <a:r>
              <a:rPr lang="fa-IR" dirty="0"/>
              <a:t>ابزارهای طراحی خلاق:رایانه دستی</a:t>
            </a:r>
            <a:endParaRPr lang="en-US" dirty="0"/>
          </a:p>
          <a:p>
            <a:pPr marL="285750" lvl="0" indent="-285750" algn="r" rtl="1">
              <a:buFont typeface="Wingdings" panose="05000000000000000000" pitchFamily="2" charset="2"/>
              <a:buChar char="v"/>
            </a:pPr>
            <a:r>
              <a:rPr lang="fa-IR" dirty="0"/>
              <a:t>رویکردهای خلاقانه درمعماری</a:t>
            </a:r>
            <a:endParaRPr lang="en-US" dirty="0"/>
          </a:p>
          <a:p>
            <a:pPr marL="285750" lvl="0" indent="-285750" algn="r" rtl="1">
              <a:buFont typeface="Wingdings" panose="05000000000000000000" pitchFamily="2" charset="2"/>
              <a:buChar char="v"/>
            </a:pPr>
            <a:r>
              <a:rPr lang="fa-IR" dirty="0"/>
              <a:t>اهداف معماری </a:t>
            </a:r>
            <a:r>
              <a:rPr lang="fa-IR" dirty="0" smtClean="0"/>
              <a:t>پایدار</a:t>
            </a:r>
            <a:endParaRPr lang="en-US" dirty="0"/>
          </a:p>
        </p:txBody>
      </p:sp>
    </p:spTree>
    <p:extLst>
      <p:ext uri="{BB962C8B-B14F-4D97-AF65-F5344CB8AC3E}">
        <p14:creationId xmlns:p14="http://schemas.microsoft.com/office/powerpoint/2010/main" val="4196364063"/>
      </p:ext>
    </p:extLst>
  </p:cSld>
  <p:clrMapOvr>
    <a:masterClrMapping/>
  </p:clrMapOvr>
  <p:transition advTm="5000">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masoumi\Desktop\هفته ژوهش ۹۹\غضنفری\خانم غضنفری.jpeg"/>
          <p:cNvPicPr/>
          <p:nvPr/>
        </p:nvPicPr>
        <p:blipFill>
          <a:blip r:embed="rId2" cstate="email">
            <a:extLst>
              <a:ext uri="{28A0092B-C50C-407E-A947-70E740481C1C}">
                <a14:useLocalDpi xmlns:a14="http://schemas.microsoft.com/office/drawing/2010/main"/>
              </a:ext>
            </a:extLst>
          </a:blip>
          <a:srcRect/>
          <a:stretch>
            <a:fillRect/>
          </a:stretch>
        </p:blipFill>
        <p:spPr bwMode="auto">
          <a:xfrm>
            <a:off x="6869151" y="223024"/>
            <a:ext cx="4763375" cy="6442484"/>
          </a:xfrm>
          <a:prstGeom prst="rect">
            <a:avLst/>
          </a:prstGeom>
          <a:noFill/>
          <a:ln>
            <a:noFill/>
          </a:ln>
        </p:spPr>
      </p:pic>
      <p:sp>
        <p:nvSpPr>
          <p:cNvPr id="2" name="Rectangle 1"/>
          <p:cNvSpPr/>
          <p:nvPr/>
        </p:nvSpPr>
        <p:spPr>
          <a:xfrm>
            <a:off x="336449" y="1075190"/>
            <a:ext cx="6096000" cy="2677656"/>
          </a:xfrm>
          <a:prstGeom prst="rect">
            <a:avLst/>
          </a:prstGeom>
        </p:spPr>
        <p:txBody>
          <a:bodyPr>
            <a:spAutoFit/>
          </a:bodyPr>
          <a:lstStyle/>
          <a:p>
            <a:pPr algn="r" rtl="1"/>
            <a:r>
              <a:rPr lang="fa-IR" sz="2400" b="1" dirty="0"/>
              <a:t>اهم موضوعاتی که در این وبینارمطرح شد</a:t>
            </a:r>
            <a:r>
              <a:rPr lang="fa-IR" sz="2400" dirty="0"/>
              <a:t>:</a:t>
            </a:r>
            <a:endParaRPr lang="en-US" sz="2400" dirty="0"/>
          </a:p>
          <a:p>
            <a:pPr marL="285750" lvl="0" indent="-285750" algn="r" rtl="1">
              <a:buFont typeface="Wingdings" panose="05000000000000000000" pitchFamily="2" charset="2"/>
              <a:buChar char="v"/>
            </a:pPr>
            <a:r>
              <a:rPr lang="fa-IR" dirty="0"/>
              <a:t>­­­­تعاریف </a:t>
            </a:r>
            <a:r>
              <a:rPr lang="fa-IR" sz="2400" dirty="0"/>
              <a:t>اولیه حیاط –ایوان- تراس- مهتابی -پشت بام- گودال باغچه- محفظه آفتابگیر</a:t>
            </a:r>
            <a:endParaRPr lang="en-US" sz="2400" dirty="0"/>
          </a:p>
          <a:p>
            <a:pPr marL="342900" lvl="0" indent="-342900" algn="r" rtl="1">
              <a:buFont typeface="Wingdings" panose="05000000000000000000" pitchFamily="2" charset="2"/>
              <a:buChar char="v"/>
            </a:pPr>
            <a:r>
              <a:rPr lang="fa-IR" sz="2400" dirty="0"/>
              <a:t>تنزل کارایی حیاط</a:t>
            </a:r>
            <a:endParaRPr lang="en-US" sz="2400" dirty="0"/>
          </a:p>
          <a:p>
            <a:pPr marL="342900" lvl="0" indent="-342900" algn="r" rtl="1">
              <a:buFont typeface="Wingdings" panose="05000000000000000000" pitchFamily="2" charset="2"/>
              <a:buChar char="v"/>
            </a:pPr>
            <a:r>
              <a:rPr lang="fa-IR" sz="2400" dirty="0"/>
              <a:t>ناکارآمدی فضاهای نیمه باز موجود</a:t>
            </a:r>
            <a:endParaRPr lang="en-US" sz="2400" dirty="0"/>
          </a:p>
          <a:p>
            <a:pPr marL="342900" lvl="0" indent="-342900" algn="r" rtl="1">
              <a:buFont typeface="Wingdings" panose="05000000000000000000" pitchFamily="2" charset="2"/>
              <a:buChar char="v"/>
            </a:pPr>
            <a:r>
              <a:rPr lang="fa-IR" sz="2400" dirty="0"/>
              <a:t>عوامل موثر بر رضایت از فضا:نفوذپذیری ، امنیت، خوانایی،حس تعلق، محرمیت و...</a:t>
            </a:r>
            <a:endParaRPr lang="en-US" sz="2400" dirty="0"/>
          </a:p>
        </p:txBody>
      </p:sp>
    </p:spTree>
    <p:extLst>
      <p:ext uri="{BB962C8B-B14F-4D97-AF65-F5344CB8AC3E}">
        <p14:creationId xmlns:p14="http://schemas.microsoft.com/office/powerpoint/2010/main" val="4022024215"/>
      </p:ext>
    </p:extLst>
  </p:cSld>
  <p:clrMapOvr>
    <a:masterClrMapping/>
  </p:clrMapOvr>
  <p:transition advTm="5000">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asoumi\Desktop\هفته ژوهش ۹۹\گرافیک محیطی\وبینار گرافیک محیطی.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6059" y="355729"/>
            <a:ext cx="4817325" cy="6123130"/>
          </a:xfrm>
          <a:prstGeom prst="rect">
            <a:avLst/>
          </a:prstGeom>
          <a:noFill/>
          <a:ln>
            <a:noFill/>
          </a:ln>
        </p:spPr>
      </p:pic>
      <p:sp>
        <p:nvSpPr>
          <p:cNvPr id="3" name="Rectangle 2"/>
          <p:cNvSpPr/>
          <p:nvPr/>
        </p:nvSpPr>
        <p:spPr>
          <a:xfrm>
            <a:off x="349405" y="844884"/>
            <a:ext cx="6096000" cy="3693319"/>
          </a:xfrm>
          <a:prstGeom prst="rect">
            <a:avLst/>
          </a:prstGeom>
        </p:spPr>
        <p:txBody>
          <a:bodyPr>
            <a:spAutoFit/>
          </a:bodyPr>
          <a:lstStyle/>
          <a:p>
            <a:pPr algn="r" rtl="1"/>
            <a:r>
              <a:rPr lang="fa-IR" sz="2400" b="1" dirty="0"/>
              <a:t>اهم موضوعاتی که در این وبینارمطرح شد</a:t>
            </a:r>
            <a:r>
              <a:rPr lang="fa-IR" sz="2400" dirty="0"/>
              <a:t>:</a:t>
            </a:r>
            <a:endParaRPr lang="en-US" sz="2400" dirty="0"/>
          </a:p>
          <a:p>
            <a:pPr marL="285750" lvl="0" indent="-285750" algn="r" rtl="1">
              <a:buFont typeface="Wingdings" panose="05000000000000000000" pitchFamily="2" charset="2"/>
              <a:buChar char="v"/>
            </a:pPr>
            <a:r>
              <a:rPr lang="fa-IR" dirty="0"/>
              <a:t>گرافیک </a:t>
            </a:r>
            <a:r>
              <a:rPr lang="fa-IR" sz="2400" dirty="0"/>
              <a:t>محیطی چیست؟</a:t>
            </a:r>
            <a:endParaRPr lang="en-US" sz="2400" dirty="0"/>
          </a:p>
          <a:p>
            <a:pPr marL="342900" lvl="0" indent="-342900" algn="r" rtl="1">
              <a:buFont typeface="Wingdings" panose="05000000000000000000" pitchFamily="2" charset="2"/>
              <a:buChar char="v"/>
            </a:pPr>
            <a:r>
              <a:rPr lang="fa-IR" sz="2400" dirty="0"/>
              <a:t>چالش های پیش روی گرافیک محیطی</a:t>
            </a:r>
            <a:endParaRPr lang="en-US" sz="2400" dirty="0"/>
          </a:p>
          <a:p>
            <a:pPr marL="342900" lvl="0" indent="-342900" algn="r" rtl="1">
              <a:buFont typeface="Wingdings" panose="05000000000000000000" pitchFamily="2" charset="2"/>
              <a:buChar char="v"/>
            </a:pPr>
            <a:r>
              <a:rPr lang="fa-IR" sz="2400" dirty="0"/>
              <a:t>انتخاب فضای طراحی</a:t>
            </a:r>
            <a:endParaRPr lang="en-US" sz="2400" dirty="0"/>
          </a:p>
          <a:p>
            <a:pPr marL="342900" lvl="0" indent="-342900" algn="r" rtl="1">
              <a:buFont typeface="Wingdings" panose="05000000000000000000" pitchFamily="2" charset="2"/>
              <a:buChar char="v"/>
            </a:pPr>
            <a:r>
              <a:rPr lang="ar-SA" sz="2400" dirty="0"/>
              <a:t>انتخاب اسم مناسب این فضا و قابلیت آن برای تبدیل شدن به یک لوگوتایپ تصویری</a:t>
            </a:r>
            <a:endParaRPr lang="en-US" sz="2400" dirty="0"/>
          </a:p>
          <a:p>
            <a:pPr marL="342900" lvl="0" indent="-342900" algn="r" rtl="1">
              <a:buFont typeface="Wingdings" panose="05000000000000000000" pitchFamily="2" charset="2"/>
              <a:buChar char="v"/>
            </a:pPr>
            <a:r>
              <a:rPr lang="fa-IR" sz="2400" dirty="0"/>
              <a:t>استفاده از تصویر و آنالیز آن برای تبدیل شدن به لوگو </a:t>
            </a:r>
            <a:endParaRPr lang="en-US" sz="2400" dirty="0"/>
          </a:p>
          <a:p>
            <a:pPr marL="342900" lvl="0" indent="-342900" algn="r" rtl="1">
              <a:buFont typeface="Wingdings" panose="05000000000000000000" pitchFamily="2" charset="2"/>
              <a:buChar char="v"/>
            </a:pPr>
            <a:r>
              <a:rPr lang="fa-IR" sz="2400" dirty="0"/>
              <a:t>طراحی پیکتوگرام با استفاده از لوگو تایید شده.</a:t>
            </a:r>
            <a:endParaRPr lang="en-US" sz="2400" dirty="0"/>
          </a:p>
          <a:p>
            <a:pPr marL="342900" lvl="0" indent="-342900" algn="r" rtl="1">
              <a:buFont typeface="Wingdings" panose="05000000000000000000" pitchFamily="2" charset="2"/>
              <a:buChar char="v"/>
            </a:pPr>
            <a:r>
              <a:rPr lang="fa-IR" sz="2400" dirty="0"/>
              <a:t>طراحی سردر </a:t>
            </a:r>
            <a:r>
              <a:rPr lang="fa-IR" dirty="0"/>
              <a:t>ورودی که شامل فضای بیرونی ،تابلو و نمای ورودی می باشد. </a:t>
            </a:r>
            <a:endParaRPr lang="en-US" dirty="0"/>
          </a:p>
        </p:txBody>
      </p:sp>
    </p:spTree>
    <p:extLst>
      <p:ext uri="{BB962C8B-B14F-4D97-AF65-F5344CB8AC3E}">
        <p14:creationId xmlns:p14="http://schemas.microsoft.com/office/powerpoint/2010/main" val="2221446235"/>
      </p:ext>
    </p:extLst>
  </p:cSld>
  <p:clrMapOvr>
    <a:masterClrMapping/>
  </p:clrMapOvr>
  <p:transition advTm="5000">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masoumi\Desktop\هفته ژوهش ۹۹\وبنیار رنجبر\خانم رنجبر.jpeg"/>
          <p:cNvPicPr/>
          <p:nvPr/>
        </p:nvPicPr>
        <p:blipFill>
          <a:blip r:embed="rId2" cstate="email">
            <a:extLst>
              <a:ext uri="{28A0092B-C50C-407E-A947-70E740481C1C}">
                <a14:useLocalDpi xmlns:a14="http://schemas.microsoft.com/office/drawing/2010/main"/>
              </a:ext>
            </a:extLst>
          </a:blip>
          <a:srcRect/>
          <a:stretch>
            <a:fillRect/>
          </a:stretch>
        </p:blipFill>
        <p:spPr bwMode="auto">
          <a:xfrm>
            <a:off x="6846849" y="332325"/>
            <a:ext cx="4795023" cy="6349850"/>
          </a:xfrm>
          <a:prstGeom prst="rect">
            <a:avLst/>
          </a:prstGeom>
          <a:noFill/>
          <a:ln>
            <a:noFill/>
          </a:ln>
        </p:spPr>
      </p:pic>
      <p:sp>
        <p:nvSpPr>
          <p:cNvPr id="2" name="Rectangle 1"/>
          <p:cNvSpPr/>
          <p:nvPr/>
        </p:nvSpPr>
        <p:spPr>
          <a:xfrm>
            <a:off x="423746" y="1028743"/>
            <a:ext cx="6096000" cy="3785652"/>
          </a:xfrm>
          <a:prstGeom prst="rect">
            <a:avLst/>
          </a:prstGeom>
        </p:spPr>
        <p:txBody>
          <a:bodyPr>
            <a:spAutoFit/>
          </a:bodyPr>
          <a:lstStyle/>
          <a:p>
            <a:pPr algn="r" rtl="1"/>
            <a:r>
              <a:rPr lang="fa-IR" sz="2400" b="1" dirty="0"/>
              <a:t>اهم موضوعاتی که در این وبینارمطرح شد</a:t>
            </a:r>
            <a:r>
              <a:rPr lang="fa-IR" sz="2400" dirty="0"/>
              <a:t>:</a:t>
            </a:r>
            <a:endParaRPr lang="en-US" sz="2400" dirty="0"/>
          </a:p>
          <a:p>
            <a:pPr marL="285750" lvl="0" indent="-285750" algn="r" rtl="1">
              <a:buFont typeface="Wingdings" panose="05000000000000000000" pitchFamily="2" charset="2"/>
              <a:buChar char="v"/>
            </a:pPr>
            <a:r>
              <a:rPr lang="fa-IR" dirty="0"/>
              <a:t>­­­­</a:t>
            </a:r>
            <a:r>
              <a:rPr lang="fa-IR" sz="2400" dirty="0"/>
              <a:t>تعریف خلاقیت</a:t>
            </a:r>
            <a:endParaRPr lang="en-US" sz="2400" dirty="0"/>
          </a:p>
          <a:p>
            <a:pPr marL="285750" lvl="0" indent="-285750" algn="r" rtl="1">
              <a:buFont typeface="Wingdings" panose="05000000000000000000" pitchFamily="2" charset="2"/>
              <a:buChar char="v"/>
            </a:pPr>
            <a:r>
              <a:rPr lang="fa-IR" sz="2400" dirty="0"/>
              <a:t>سه روش اساسی برای پرورش خلاقیت</a:t>
            </a:r>
            <a:endParaRPr lang="en-US" sz="2400" dirty="0"/>
          </a:p>
          <a:p>
            <a:pPr marL="285750" lvl="0" indent="-285750" algn="r" rtl="1">
              <a:buFont typeface="Wingdings" panose="05000000000000000000" pitchFamily="2" charset="2"/>
              <a:buChar char="v"/>
            </a:pPr>
            <a:r>
              <a:rPr lang="fa-IR" sz="2400" dirty="0"/>
              <a:t>فضای خلاق</a:t>
            </a:r>
            <a:endParaRPr lang="en-US" sz="2400" dirty="0"/>
          </a:p>
          <a:p>
            <a:pPr marL="285750" lvl="0" indent="-285750" algn="r" rtl="1">
              <a:buFont typeface="Wingdings" panose="05000000000000000000" pitchFamily="2" charset="2"/>
              <a:buChar char="v"/>
            </a:pPr>
            <a:r>
              <a:rPr lang="fa-IR" sz="2400" dirty="0"/>
              <a:t>فرآیند خلاقیت:تحریک اکتشاف برنامه ریزی فعالیت بازنگری</a:t>
            </a:r>
            <a:endParaRPr lang="en-US" sz="2400" dirty="0"/>
          </a:p>
          <a:p>
            <a:pPr marL="285750" lvl="0" indent="-285750" algn="r" rtl="1">
              <a:buFont typeface="Wingdings" panose="05000000000000000000" pitchFamily="2" charset="2"/>
              <a:buChar char="v"/>
            </a:pPr>
            <a:r>
              <a:rPr lang="fa-IR" sz="2400" dirty="0"/>
              <a:t>محرمها</a:t>
            </a:r>
            <a:endParaRPr lang="en-US" sz="2400" dirty="0"/>
          </a:p>
          <a:p>
            <a:pPr marL="285750" lvl="0" indent="-285750" algn="r" rtl="1">
              <a:buFont typeface="Wingdings" panose="05000000000000000000" pitchFamily="2" charset="2"/>
              <a:buChar char="v"/>
            </a:pPr>
            <a:r>
              <a:rPr lang="fa-IR" sz="2400" dirty="0"/>
              <a:t>تکنیک نقاشی</a:t>
            </a:r>
            <a:endParaRPr lang="en-US" sz="2400" dirty="0"/>
          </a:p>
          <a:p>
            <a:pPr marL="285750" lvl="0" indent="-285750" algn="r" rtl="1">
              <a:buFont typeface="Wingdings" panose="05000000000000000000" pitchFamily="2" charset="2"/>
              <a:buChar char="v"/>
            </a:pPr>
            <a:r>
              <a:rPr lang="fa-IR" sz="2400" dirty="0"/>
              <a:t>لطیفه</a:t>
            </a:r>
            <a:endParaRPr lang="en-US" sz="2400" dirty="0"/>
          </a:p>
          <a:p>
            <a:pPr marL="285750" lvl="0" indent="-285750" algn="r" rtl="1">
              <a:buFont typeface="Wingdings" panose="05000000000000000000" pitchFamily="2" charset="2"/>
              <a:buChar char="v"/>
            </a:pPr>
            <a:r>
              <a:rPr lang="fa-IR" sz="2400" dirty="0"/>
              <a:t>تفکرخلاق(</a:t>
            </a:r>
            <a:r>
              <a:rPr lang="fa-IR" dirty="0"/>
              <a:t>واگرا)تفکرنقاد(همگرا)</a:t>
            </a:r>
            <a:endParaRPr lang="en-US" dirty="0"/>
          </a:p>
        </p:txBody>
      </p:sp>
    </p:spTree>
    <p:extLst>
      <p:ext uri="{BB962C8B-B14F-4D97-AF65-F5344CB8AC3E}">
        <p14:creationId xmlns:p14="http://schemas.microsoft.com/office/powerpoint/2010/main" val="390239165"/>
      </p:ext>
    </p:extLst>
  </p:cSld>
  <p:clrMapOvr>
    <a:masterClrMapping/>
  </p:clrMapOvr>
  <p:transition advTm="5000">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asoumi\Desktop\هفته ژوهش ۹۹\دیوان بیگی پوستر.jpeg"/>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6059" y="296985"/>
            <a:ext cx="4683511" cy="6318283"/>
          </a:xfrm>
          <a:prstGeom prst="rect">
            <a:avLst/>
          </a:prstGeom>
          <a:noFill/>
          <a:ln>
            <a:noFill/>
          </a:ln>
        </p:spPr>
      </p:pic>
      <p:sp>
        <p:nvSpPr>
          <p:cNvPr id="3" name="Rectangle 2"/>
          <p:cNvSpPr/>
          <p:nvPr/>
        </p:nvSpPr>
        <p:spPr>
          <a:xfrm>
            <a:off x="438614" y="1142968"/>
            <a:ext cx="6096000" cy="3785652"/>
          </a:xfrm>
          <a:prstGeom prst="rect">
            <a:avLst/>
          </a:prstGeom>
        </p:spPr>
        <p:txBody>
          <a:bodyPr>
            <a:spAutoFit/>
          </a:bodyPr>
          <a:lstStyle/>
          <a:p>
            <a:pPr algn="justLow" rtl="1"/>
            <a:r>
              <a:rPr lang="fa-IR" sz="2400" b="1" dirty="0">
                <a:solidFill>
                  <a:schemeClr val="tx1">
                    <a:lumMod val="95000"/>
                    <a:lumOff val="5000"/>
                  </a:schemeClr>
                </a:solidFill>
              </a:rPr>
              <a:t>اهم موضوعاتی که در این وبینارمطرح شد:</a:t>
            </a:r>
            <a:endParaRPr lang="en-US" sz="2400" b="1" dirty="0">
              <a:solidFill>
                <a:schemeClr val="tx1">
                  <a:lumMod val="95000"/>
                  <a:lumOff val="5000"/>
                </a:schemeClr>
              </a:solidFill>
            </a:endParaRPr>
          </a:p>
          <a:p>
            <a:pPr marL="342900" lvl="0" indent="-342900" algn="justLow" rtl="1">
              <a:buFont typeface="Wingdings" panose="05000000000000000000" pitchFamily="2" charset="2"/>
              <a:buChar char="v"/>
            </a:pPr>
            <a:r>
              <a:rPr lang="fa-IR" sz="2400" dirty="0">
                <a:solidFill>
                  <a:schemeClr val="tx1">
                    <a:lumMod val="95000"/>
                    <a:lumOff val="5000"/>
                  </a:schemeClr>
                </a:solidFill>
              </a:rPr>
              <a:t>مقایسه درصدهای آموزشهای فنی وحرفه ای درکشورهای ایتالیا، سوئد،اتریش، ایرلندو...</a:t>
            </a:r>
            <a:endParaRPr lang="en-US" sz="2400" dirty="0">
              <a:solidFill>
                <a:schemeClr val="tx1">
                  <a:lumMod val="95000"/>
                  <a:lumOff val="5000"/>
                </a:schemeClr>
              </a:solidFill>
            </a:endParaRPr>
          </a:p>
          <a:p>
            <a:pPr marL="342900" lvl="0" indent="-342900" algn="justLow" rtl="1">
              <a:buFont typeface="Wingdings" panose="05000000000000000000" pitchFamily="2" charset="2"/>
              <a:buChar char="v"/>
            </a:pPr>
            <a:r>
              <a:rPr lang="fa-IR" sz="2400" dirty="0" smtClean="0">
                <a:solidFill>
                  <a:schemeClr val="tx1">
                    <a:lumMod val="95000"/>
                    <a:lumOff val="5000"/>
                  </a:schemeClr>
                </a:solidFill>
              </a:rPr>
              <a:t>بهترین </a:t>
            </a:r>
            <a:r>
              <a:rPr lang="fa-IR" sz="2400" dirty="0">
                <a:solidFill>
                  <a:schemeClr val="tx1">
                    <a:lumMod val="95000"/>
                    <a:lumOff val="5000"/>
                  </a:schemeClr>
                </a:solidFill>
              </a:rPr>
              <a:t>سیستم آموزشی دنیا کدام را انتخاب می</a:t>
            </a:r>
            <a:r>
              <a:rPr lang="en-US" sz="2400" dirty="0">
                <a:solidFill>
                  <a:schemeClr val="tx1">
                    <a:lumMod val="95000"/>
                    <a:lumOff val="5000"/>
                  </a:schemeClr>
                </a:solidFill>
              </a:rPr>
              <a:t>‌</a:t>
            </a:r>
            <a:r>
              <a:rPr lang="fa-IR" sz="2400" dirty="0">
                <a:solidFill>
                  <a:schemeClr val="tx1">
                    <a:lumMod val="95000"/>
                    <a:lumOff val="5000"/>
                  </a:schemeClr>
                </a:solidFill>
              </a:rPr>
              <a:t>کند؛ مهارت یا دانش؟</a:t>
            </a:r>
            <a:endParaRPr lang="en-US" sz="2400" dirty="0">
              <a:solidFill>
                <a:schemeClr val="tx1">
                  <a:lumMod val="95000"/>
                  <a:lumOff val="5000"/>
                </a:schemeClr>
              </a:solidFill>
            </a:endParaRPr>
          </a:p>
          <a:p>
            <a:pPr marL="342900" lvl="0" indent="-342900" algn="justLow" rtl="1">
              <a:buFont typeface="Wingdings" panose="05000000000000000000" pitchFamily="2" charset="2"/>
              <a:buChar char="v"/>
            </a:pPr>
            <a:r>
              <a:rPr lang="fa-IR" sz="2400" dirty="0">
                <a:solidFill>
                  <a:schemeClr val="tx1">
                    <a:lumMod val="95000"/>
                    <a:lumOff val="5000"/>
                  </a:schemeClr>
                </a:solidFill>
              </a:rPr>
              <a:t>مدارس استیو جابز؛ بدون دفتر، تخته و برنامه</a:t>
            </a:r>
            <a:r>
              <a:rPr lang="en-US" sz="2400" dirty="0">
                <a:solidFill>
                  <a:schemeClr val="tx1">
                    <a:lumMod val="95000"/>
                    <a:lumOff val="5000"/>
                  </a:schemeClr>
                </a:solidFill>
              </a:rPr>
              <a:t>‌</a:t>
            </a:r>
            <a:r>
              <a:rPr lang="fa-IR" sz="2400" dirty="0">
                <a:solidFill>
                  <a:schemeClr val="tx1">
                    <a:lumMod val="95000"/>
                    <a:lumOff val="5000"/>
                  </a:schemeClr>
                </a:solidFill>
              </a:rPr>
              <a:t>ی درسی</a:t>
            </a:r>
            <a:endParaRPr lang="en-US" sz="2400" dirty="0">
              <a:solidFill>
                <a:schemeClr val="tx1">
                  <a:lumMod val="95000"/>
                  <a:lumOff val="5000"/>
                </a:schemeClr>
              </a:solidFill>
            </a:endParaRPr>
          </a:p>
          <a:p>
            <a:pPr marL="342900" lvl="0" indent="-342900" algn="justLow" rtl="1">
              <a:buFont typeface="Wingdings" panose="05000000000000000000" pitchFamily="2" charset="2"/>
              <a:buChar char="v"/>
            </a:pPr>
            <a:r>
              <a:rPr lang="fa-IR" sz="2400" dirty="0">
                <a:solidFill>
                  <a:schemeClr val="tx1">
                    <a:lumMod val="95000"/>
                    <a:lumOff val="5000"/>
                  </a:schemeClr>
                </a:solidFill>
              </a:rPr>
              <a:t>ساختار نظام آموزش فنی و مهارتی در کانادا،ترکیه،نیوزلند </a:t>
            </a:r>
            <a:endParaRPr lang="en-US" sz="2400" dirty="0">
              <a:solidFill>
                <a:schemeClr val="tx1">
                  <a:lumMod val="95000"/>
                  <a:lumOff val="5000"/>
                </a:schemeClr>
              </a:solidFill>
            </a:endParaRPr>
          </a:p>
          <a:p>
            <a:pPr marL="342900" lvl="0" indent="-342900" algn="justLow" rtl="1">
              <a:buFont typeface="Wingdings" panose="05000000000000000000" pitchFamily="2" charset="2"/>
              <a:buChar char="v"/>
            </a:pPr>
            <a:r>
              <a:rPr lang="fa-IR" sz="2400" dirty="0">
                <a:solidFill>
                  <a:schemeClr val="tx1">
                    <a:lumMod val="95000"/>
                    <a:lumOff val="5000"/>
                  </a:schemeClr>
                </a:solidFill>
              </a:rPr>
              <a:t>بررسی نظام آموزش دوگانه کشور سوئد،فنلاند،ایالت متحده</a:t>
            </a:r>
            <a:endParaRPr lang="en-US" sz="2400" dirty="0">
              <a:solidFill>
                <a:schemeClr val="tx1">
                  <a:lumMod val="95000"/>
                  <a:lumOff val="5000"/>
                </a:schemeClr>
              </a:solidFill>
            </a:endParaRPr>
          </a:p>
        </p:txBody>
      </p:sp>
    </p:spTree>
    <p:extLst>
      <p:ext uri="{BB962C8B-B14F-4D97-AF65-F5344CB8AC3E}">
        <p14:creationId xmlns:p14="http://schemas.microsoft.com/office/powerpoint/2010/main" val="2247526537"/>
      </p:ext>
    </p:extLst>
  </p:cSld>
  <p:clrMapOvr>
    <a:masterClrMapping/>
  </p:clrMapOvr>
  <p:transition advTm="5000">
    <p:split orient="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7137</TotalTime>
  <Words>470</Words>
  <Application>Microsoft Office PowerPoint</Application>
  <PresentationFormat>Custom</PresentationFormat>
  <Paragraphs>80</Paragraphs>
  <Slides>15</Slides>
  <Notes>0</Notes>
  <HiddenSlides>0</HiddenSlides>
  <MMClips>1</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خندونک ها</dc:creator>
  <cp:lastModifiedBy>user</cp:lastModifiedBy>
  <cp:revision>18</cp:revision>
  <dcterms:modified xsi:type="dcterms:W3CDTF">2021-01-12T04:29:18Z</dcterms:modified>
</cp:coreProperties>
</file>