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6" r:id="rId2"/>
    <p:sldId id="316" r:id="rId3"/>
    <p:sldId id="314" r:id="rId4"/>
    <p:sldId id="318" r:id="rId5"/>
    <p:sldId id="317" r:id="rId6"/>
    <p:sldId id="313" r:id="rId7"/>
    <p:sldId id="260" r:id="rId8"/>
    <p:sldId id="271" r:id="rId9"/>
    <p:sldId id="294" r:id="rId10"/>
    <p:sldId id="295" r:id="rId11"/>
    <p:sldId id="274" r:id="rId12"/>
    <p:sldId id="275" r:id="rId13"/>
    <p:sldId id="291" r:id="rId14"/>
    <p:sldId id="303" r:id="rId15"/>
    <p:sldId id="300" r:id="rId16"/>
    <p:sldId id="304" r:id="rId17"/>
    <p:sldId id="305" r:id="rId18"/>
    <p:sldId id="308" r:id="rId19"/>
    <p:sldId id="309" r:id="rId20"/>
    <p:sldId id="310" r:id="rId21"/>
    <p:sldId id="306" r:id="rId22"/>
    <p:sldId id="307" r:id="rId23"/>
    <p:sldId id="302" r:id="rId24"/>
    <p:sldId id="299" r:id="rId25"/>
    <p:sldId id="292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49"/>
    <a:srgbClr val="007033"/>
    <a:srgbClr val="1D3A00"/>
    <a:srgbClr val="CC0099"/>
    <a:srgbClr val="FE9202"/>
    <a:srgbClr val="5EEC3C"/>
    <a:srgbClr val="6C1A00"/>
    <a:srgbClr val="C79E37"/>
    <a:srgbClr val="202E54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502815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877160"/>
            <a:ext cx="8231372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3"/>
          </a:xfrm>
        </p:spPr>
        <p:txBody>
          <a:bodyPr/>
          <a:lstStyle>
            <a:lvl1pPr algn="l">
              <a:defRPr sz="2800">
                <a:solidFill>
                  <a:srgbClr val="6C1A00"/>
                </a:solidFill>
              </a:defRPr>
            </a:lvl1pPr>
            <a:lvl2pPr algn="l">
              <a:defRPr>
                <a:solidFill>
                  <a:srgbClr val="6C1A00"/>
                </a:solidFill>
              </a:defRPr>
            </a:lvl2pPr>
            <a:lvl3pPr algn="l">
              <a:defRPr>
                <a:solidFill>
                  <a:srgbClr val="6C1A00"/>
                </a:solidFill>
              </a:defRPr>
            </a:lvl3pPr>
            <a:lvl4pPr algn="l">
              <a:defRPr>
                <a:solidFill>
                  <a:srgbClr val="6C1A00"/>
                </a:solidFill>
              </a:defRPr>
            </a:lvl4pPr>
            <a:lvl5pPr algn="l">
              <a:defRPr>
                <a:solidFill>
                  <a:srgbClr val="6C1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41360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413609" cy="3511061"/>
          </a:xfrm>
        </p:spPr>
        <p:txBody>
          <a:bodyPr/>
          <a:lstStyle>
            <a:lvl1pPr>
              <a:defRPr sz="2800">
                <a:solidFill>
                  <a:srgbClr val="6C1A00"/>
                </a:solidFill>
              </a:defRPr>
            </a:lvl1pPr>
            <a:lvl2pPr>
              <a:defRPr>
                <a:solidFill>
                  <a:srgbClr val="6C1A00"/>
                </a:solidFill>
              </a:defRPr>
            </a:lvl2pPr>
            <a:lvl3pPr>
              <a:defRPr>
                <a:solidFill>
                  <a:srgbClr val="6C1A00"/>
                </a:solidFill>
              </a:defRPr>
            </a:lvl3pPr>
            <a:lvl4pPr>
              <a:defRPr>
                <a:solidFill>
                  <a:srgbClr val="6C1A00"/>
                </a:solidFill>
              </a:defRPr>
            </a:lvl4pPr>
            <a:lvl5pPr>
              <a:defRPr>
                <a:solidFill>
                  <a:srgbClr val="6C1A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C1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2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6C1A00"/>
                </a:solidFill>
              </a:defRPr>
            </a:lvl1pPr>
            <a:lvl2pPr algn="ctr">
              <a:defRPr sz="2000">
                <a:solidFill>
                  <a:srgbClr val="6C1A00"/>
                </a:solidFill>
              </a:defRPr>
            </a:lvl2pPr>
            <a:lvl3pPr algn="ctr">
              <a:defRPr sz="1800">
                <a:solidFill>
                  <a:srgbClr val="6C1A00"/>
                </a:solidFill>
              </a:defRPr>
            </a:lvl3pPr>
            <a:lvl4pPr algn="ctr">
              <a:defRPr sz="1600">
                <a:solidFill>
                  <a:srgbClr val="6C1A00"/>
                </a:solidFill>
              </a:defRPr>
            </a:lvl4pPr>
            <a:lvl5pPr algn="ctr">
              <a:defRPr sz="1600">
                <a:solidFill>
                  <a:srgbClr val="6C1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C1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2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6C1A00"/>
                </a:solidFill>
              </a:defRPr>
            </a:lvl1pPr>
            <a:lvl2pPr algn="ctr">
              <a:defRPr sz="2000">
                <a:solidFill>
                  <a:srgbClr val="6C1A00"/>
                </a:solidFill>
              </a:defRPr>
            </a:lvl2pPr>
            <a:lvl3pPr algn="ctr">
              <a:defRPr sz="1800">
                <a:solidFill>
                  <a:srgbClr val="6C1A00"/>
                </a:solidFill>
              </a:defRPr>
            </a:lvl3pPr>
            <a:lvl4pPr algn="ctr">
              <a:defRPr sz="1600">
                <a:solidFill>
                  <a:srgbClr val="6C1A00"/>
                </a:solidFill>
              </a:defRPr>
            </a:lvl4pPr>
            <a:lvl5pPr algn="ctr">
              <a:defRPr sz="1600">
                <a:solidFill>
                  <a:srgbClr val="6C1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7837" y="1808225"/>
            <a:ext cx="4874738" cy="1985165"/>
          </a:xfrm>
        </p:spPr>
        <p:txBody>
          <a:bodyPr>
            <a:normAutofit/>
          </a:bodyPr>
          <a:lstStyle/>
          <a:p>
            <a:r>
              <a:rPr lang="fa-IR" sz="4400" dirty="0">
                <a:cs typeface="B Titr" pitchFamily="2" charset="-78"/>
              </a:rPr>
              <a:t>دانشگاه فنی و حرفه ای </a:t>
            </a:r>
            <a:endParaRPr lang="en-US" sz="4400" dirty="0">
              <a:cs typeface="B Titr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586585"/>
            <a:ext cx="7635250" cy="35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260" y="-1"/>
            <a:ext cx="610820" cy="1197405"/>
          </a:xfrm>
          <a:prstGeom prst="roundRect">
            <a:avLst/>
          </a:prstGeom>
          <a:solidFill>
            <a:srgbClr val="FF0000"/>
          </a:solidFill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2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2245" y="1044700"/>
            <a:ext cx="30636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در  122 شهر 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1901" y="2022291"/>
            <a:ext cx="3897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1035 مدرس رسمی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3897" y="2113635"/>
            <a:ext cx="40046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000" b="1" spc="50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19620 حق التدریس</a:t>
            </a:r>
            <a:endParaRPr lang="en-US" sz="4000" b="1" cap="none" spc="50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2864" y="4098800"/>
            <a:ext cx="62424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8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ارایه بیش از 155 رشته فنی</a:t>
            </a:r>
            <a:endParaRPr lang="en-US" sz="48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01" y="59601"/>
            <a:ext cx="4123034" cy="8385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8233" y="2853357"/>
            <a:ext cx="7771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20590 مدرس ، دارای کد مدرسی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869" y="128470"/>
            <a:ext cx="2290575" cy="763526"/>
          </a:xfrm>
        </p:spPr>
        <p:txBody>
          <a:bodyPr>
            <a:normAutofit/>
          </a:bodyPr>
          <a:lstStyle/>
          <a:p>
            <a:pPr algn="r"/>
            <a:r>
              <a:rPr lang="fa-IR" sz="2400" dirty="0">
                <a:cs typeface="B Titr" pitchFamily="2" charset="-78"/>
              </a:rPr>
              <a:t>معاونت آموزشی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13" y="1679407"/>
            <a:ext cx="8246070" cy="351221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6260" y="-1"/>
            <a:ext cx="610820" cy="1197405"/>
          </a:xfrm>
          <a:prstGeom prst="roundRect">
            <a:avLst/>
          </a:prstGeom>
          <a:solidFill>
            <a:srgbClr val="FF0000"/>
          </a:solidFill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3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261" y="2139328"/>
            <a:ext cx="8507457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90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بحران بیماری کرونا </a:t>
            </a:r>
          </a:p>
          <a:p>
            <a:pPr algn="ctr"/>
            <a:r>
              <a:rPr lang="fa-IR" sz="4000" b="1" cap="none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(تبدیل تهدید به فرصت)</a:t>
            </a:r>
            <a:endParaRPr lang="en-US" sz="4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108650"/>
            <a:ext cx="4123034" cy="8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1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6260" y="-1"/>
            <a:ext cx="610820" cy="1197405"/>
          </a:xfrm>
          <a:prstGeom prst="roundRect">
            <a:avLst/>
          </a:prstGeom>
          <a:solidFill>
            <a:srgbClr val="FF0000"/>
          </a:solidFill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4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555" y="1197404"/>
            <a:ext cx="881613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مجموعه فعالیت</a:t>
            </a:r>
          </a:p>
          <a:p>
            <a:pPr algn="ctr" rtl="1"/>
            <a:r>
              <a:rPr lang="fa-IR" sz="4000" b="1" cap="none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از هفته اول اسفند </a:t>
            </a:r>
            <a:r>
              <a:rPr lang="fa-IR" sz="4400" b="1" cap="none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98</a:t>
            </a:r>
          </a:p>
          <a:p>
            <a:pPr algn="ctr" rtl="1"/>
            <a:endParaRPr lang="en-US" sz="2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ctr" rtl="1"/>
            <a:r>
              <a:rPr lang="fa-IR" sz="3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(در این زمینه تقریباً هیچ چیز از قبل نداشتیم)</a:t>
            </a:r>
          </a:p>
          <a:p>
            <a:pPr algn="ctr" rtl="1"/>
            <a:r>
              <a:rPr lang="fa-IR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همدلی جهادی هئیت رئیسه و همه مدیران ستاد و صف و حمایت همه جانبه دکتر صالحی عمران ریاست محترم دانشگاه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51847"/>
            <a:ext cx="4123034" cy="83850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33516" y="115447"/>
            <a:ext cx="2290575" cy="763526"/>
          </a:xfrm>
        </p:spPr>
        <p:txBody>
          <a:bodyPr>
            <a:normAutofit/>
          </a:bodyPr>
          <a:lstStyle/>
          <a:p>
            <a:pPr algn="r"/>
            <a:r>
              <a:rPr lang="fa-IR" sz="2400" dirty="0">
                <a:cs typeface="B Titr" pitchFamily="2" charset="-78"/>
              </a:rPr>
              <a:t>معاونت آموزشی</a:t>
            </a:r>
            <a:endParaRPr lang="en-US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6850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260" y="-1"/>
            <a:ext cx="610820" cy="1197405"/>
          </a:xfrm>
          <a:prstGeom prst="roundRect">
            <a:avLst/>
          </a:prstGeom>
          <a:solidFill>
            <a:srgbClr val="FF0000"/>
          </a:solidFill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5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71928"/>
            <a:ext cx="4123034" cy="83850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09869" y="128470"/>
            <a:ext cx="2290575" cy="763526"/>
          </a:xfrm>
        </p:spPr>
        <p:txBody>
          <a:bodyPr>
            <a:normAutofit/>
          </a:bodyPr>
          <a:lstStyle/>
          <a:p>
            <a:pPr algn="r"/>
            <a:r>
              <a:rPr lang="fa-IR" sz="2400" dirty="0">
                <a:cs typeface="B Titr" pitchFamily="2" charset="-78"/>
              </a:rPr>
              <a:t>معاونت آموزشی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87" y="2419045"/>
            <a:ext cx="91623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>
              <a:lnSpc>
                <a:spcPct val="200000"/>
              </a:lnSpc>
            </a:pPr>
            <a:r>
              <a:rPr lang="fa-IR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 </a:t>
            </a:r>
            <a:r>
              <a:rPr lang="fa-IR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تشکیل کمیته مجازی</a:t>
            </a:r>
          </a:p>
          <a:p>
            <a:pPr algn="ctr" rtl="1">
              <a:lnSpc>
                <a:spcPct val="200000"/>
              </a:lnSpc>
            </a:pPr>
            <a:r>
              <a:rPr lang="fa-IR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 </a:t>
            </a:r>
            <a:r>
              <a:rPr lang="fa-IR" sz="2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مصوبات شورای آموزشی در شورای دانشگاه</a:t>
            </a:r>
          </a:p>
          <a:p>
            <a:pPr algn="ctr" rtl="1">
              <a:lnSpc>
                <a:spcPct val="200000"/>
              </a:lnSpc>
            </a:pPr>
            <a:r>
              <a:rPr lang="fa-IR" sz="24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 </a:t>
            </a:r>
            <a:r>
              <a:rPr lang="fa-IR" sz="24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بخشنامه جامع آموزشی</a:t>
            </a:r>
            <a:endParaRPr lang="fa-IR" sz="2400" b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202" y="895260"/>
            <a:ext cx="9000444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اقدامات سطح سیاست گذاری</a:t>
            </a:r>
          </a:p>
          <a:p>
            <a:pPr algn="ctr" rtl="1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2800" b="1" spc="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( بستر سازی ، تبیین و ترویج )</a:t>
            </a:r>
            <a:endParaRPr lang="en-US" sz="2800" b="1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863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260" y="-1"/>
            <a:ext cx="610820" cy="1197405"/>
          </a:xfrm>
          <a:prstGeom prst="roundRect">
            <a:avLst/>
          </a:prstGeom>
          <a:solidFill>
            <a:srgbClr val="FF0000"/>
          </a:solidFill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6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02" y="895260"/>
            <a:ext cx="9000444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اقدامات سطح سیاست گذاری</a:t>
            </a:r>
          </a:p>
          <a:p>
            <a:pPr algn="ctr" rtl="1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2800" b="1" spc="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( بستر سازی ، تبیین و ترویج )</a:t>
            </a:r>
            <a:endParaRPr lang="en-US" sz="2800" b="1" spc="50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71928"/>
            <a:ext cx="4123034" cy="83850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09869" y="128470"/>
            <a:ext cx="2290575" cy="763526"/>
          </a:xfrm>
        </p:spPr>
        <p:txBody>
          <a:bodyPr>
            <a:normAutofit/>
          </a:bodyPr>
          <a:lstStyle/>
          <a:p>
            <a:pPr algn="r"/>
            <a:r>
              <a:rPr lang="fa-IR" sz="2400" dirty="0">
                <a:cs typeface="B Titr" pitchFamily="2" charset="-78"/>
              </a:rPr>
              <a:t>معاونت آموزشی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260" y="3264613"/>
            <a:ext cx="8704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buFont typeface="Wingdings" panose="05000000000000000000" pitchFamily="2" charset="2"/>
              <a:buChar char="ü"/>
            </a:pPr>
            <a:r>
              <a:rPr lang="fa-I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بررسی نرم افزارهای مختلف و تمرکز بر بومی سازی سمیاد (سامانه مدیریت یادگیری الکترونیکی دانشگاه) مبتنی بر مودل و سامانه های تعاملی</a:t>
            </a:r>
            <a:endParaRPr lang="en-US" sz="2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115" y="4177509"/>
            <a:ext cx="8542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buFont typeface="Wingdings" panose="05000000000000000000" pitchFamily="2" charset="2"/>
              <a:buChar char="ü"/>
            </a:pPr>
            <a:r>
              <a:rPr lang="fa-IR" sz="2400" b="1" spc="50" dirty="0">
                <a:ln w="11430"/>
                <a:solidFill>
                  <a:srgbClr val="FF254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برگزاری بیش از 15 وبینار در سطح فرهنگ سازی در سطح مدیران ، </a:t>
            </a:r>
          </a:p>
          <a:p>
            <a:pPr algn="ctr" rtl="1"/>
            <a:r>
              <a:rPr lang="fa-IR" sz="2400" b="1" spc="50" dirty="0">
                <a:ln w="11430"/>
                <a:solidFill>
                  <a:srgbClr val="FF254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معاونین ، کارشناسان فنی و  مدرسین)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B9C94D-31BA-4359-AA8B-FE162314130C}"/>
              </a:ext>
            </a:extLst>
          </p:cNvPr>
          <p:cNvSpPr/>
          <p:nvPr/>
        </p:nvSpPr>
        <p:spPr>
          <a:xfrm>
            <a:off x="797125" y="2351718"/>
            <a:ext cx="7864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1">
              <a:buFont typeface="Wingdings" panose="05000000000000000000" pitchFamily="2" charset="2"/>
              <a:buChar char="ü"/>
            </a:pPr>
            <a:r>
              <a:rPr lang="fa-I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سیاست گذاری متمرکز، تفویض اختیار کامل در اجرا به استان ها (اقدامات جهاد گونه و قابل تقدیر استان ها)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679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260" y="-1"/>
            <a:ext cx="610820" cy="1197405"/>
          </a:xfrm>
          <a:prstGeom prst="roundRect">
            <a:avLst/>
          </a:prstGeom>
          <a:solidFill>
            <a:srgbClr val="FF0000"/>
          </a:solidFill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7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670" y="1044700"/>
            <a:ext cx="826652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اقدامات سطح برنامه ریزی و اجرا</a:t>
            </a:r>
            <a:endParaRPr lang="en-US" sz="50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71928"/>
            <a:ext cx="4123034" cy="83850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09869" y="128470"/>
            <a:ext cx="2290575" cy="763526"/>
          </a:xfrm>
        </p:spPr>
        <p:txBody>
          <a:bodyPr>
            <a:normAutofit/>
          </a:bodyPr>
          <a:lstStyle/>
          <a:p>
            <a:pPr algn="r"/>
            <a:r>
              <a:rPr lang="fa-IR" sz="2400" dirty="0">
                <a:cs typeface="B Titr" pitchFamily="2" charset="-78"/>
              </a:rPr>
              <a:t>معاونت آموزشی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6015" y="2066374"/>
            <a:ext cx="49671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 </a:t>
            </a:r>
            <a:r>
              <a:rPr lang="fa-IR" sz="24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اختصاص بیش از 3 میلیارد بودجه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5195" y="2603727"/>
            <a:ext cx="7044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2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 </a:t>
            </a:r>
            <a:r>
              <a:rPr lang="fa-IR" sz="2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ابلاغ شیونامه تولید محتوا</a:t>
            </a:r>
          </a:p>
          <a:p>
            <a:pPr algn="ctr">
              <a:lnSpc>
                <a:spcPct val="150000"/>
              </a:lnSpc>
            </a:pPr>
            <a:r>
              <a:rPr lang="fa-IR" sz="2400" b="1" spc="50" dirty="0">
                <a:ln w="11430"/>
                <a:solidFill>
                  <a:srgbClr val="1D3A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 </a:t>
            </a:r>
            <a:r>
              <a:rPr lang="fa-IR" sz="2400" b="1" spc="50" dirty="0">
                <a:ln w="11430"/>
                <a:solidFill>
                  <a:srgbClr val="1D3A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ایجاد میز خدمت برای ارتباط موثرتر در فضای مجازی</a:t>
            </a:r>
          </a:p>
          <a:p>
            <a:pPr algn="ctr">
              <a:lnSpc>
                <a:spcPct val="150000"/>
              </a:lnSpc>
            </a:pPr>
            <a:r>
              <a:rPr lang="fa-IR" sz="2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 </a:t>
            </a:r>
            <a:r>
              <a:rPr lang="fa-IR" sz="2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ارسال و دریافت گزارش فار یک عملیات استان ها</a:t>
            </a:r>
          </a:p>
        </p:txBody>
      </p:sp>
    </p:spTree>
    <p:extLst>
      <p:ext uri="{BB962C8B-B14F-4D97-AF65-F5344CB8AC3E}">
        <p14:creationId xmlns:p14="http://schemas.microsoft.com/office/powerpoint/2010/main" val="3757935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260" y="-1"/>
            <a:ext cx="610820" cy="1197405"/>
          </a:xfrm>
          <a:prstGeom prst="roundRect">
            <a:avLst/>
          </a:prstGeom>
          <a:solidFill>
            <a:srgbClr val="FF0000"/>
          </a:solidFill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8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670" y="1044700"/>
            <a:ext cx="826652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اقدامات سطح برنامه ریزی و اجرا</a:t>
            </a:r>
            <a:endParaRPr lang="en-US" sz="50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71928"/>
            <a:ext cx="4123034" cy="83850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09869" y="128470"/>
            <a:ext cx="2290575" cy="763526"/>
          </a:xfrm>
        </p:spPr>
        <p:txBody>
          <a:bodyPr>
            <a:normAutofit/>
          </a:bodyPr>
          <a:lstStyle/>
          <a:p>
            <a:pPr algn="r"/>
            <a:r>
              <a:rPr lang="fa-IR" sz="2400" dirty="0">
                <a:cs typeface="B Titr" pitchFamily="2" charset="-78"/>
              </a:rPr>
              <a:t>معاونت آموزشی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2490" y="3946095"/>
            <a:ext cx="70448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rtl="1">
              <a:buFont typeface="Wingdings" panose="05000000000000000000" pitchFamily="2" charset="2"/>
              <a:buChar char="ü"/>
            </a:pPr>
            <a:r>
              <a:rPr lang="fa-I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ملاحظاتی در درس های عملی – نظری و دروس عملی</a:t>
            </a:r>
          </a:p>
          <a:p>
            <a:pPr algn="ctr"/>
            <a:r>
              <a:rPr lang="fa-IR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(ویژگی خاص دانشگاه فنی و حرفه ای)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290" y="2246385"/>
            <a:ext cx="790609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 </a:t>
            </a:r>
            <a:r>
              <a:rPr lang="fa-IR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فعالیت بیشتر در </a:t>
            </a:r>
            <a:r>
              <a:rPr lang="fa-I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امور خیرین </a:t>
            </a:r>
            <a:r>
              <a:rPr lang="fa-IR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در جهت توسعه آموزش های مجازی </a:t>
            </a:r>
            <a:endParaRPr lang="en-US" sz="2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2490" y="3031032"/>
            <a:ext cx="70448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 </a:t>
            </a:r>
            <a:r>
              <a:rPr lang="fa-IR" sz="2400" b="1" spc="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تولید بیش از 17000 محتوای درسی تا هفته دوم فروردین</a:t>
            </a:r>
          </a:p>
        </p:txBody>
      </p:sp>
    </p:spTree>
    <p:extLst>
      <p:ext uri="{BB962C8B-B14F-4D97-AF65-F5344CB8AC3E}">
        <p14:creationId xmlns:p14="http://schemas.microsoft.com/office/powerpoint/2010/main" val="244254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260" y="-1"/>
            <a:ext cx="610820" cy="1197405"/>
          </a:xfrm>
          <a:prstGeom prst="roundRect">
            <a:avLst/>
          </a:prstGeom>
          <a:solidFill>
            <a:srgbClr val="FF0000"/>
          </a:solidFill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9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71928"/>
            <a:ext cx="4123034" cy="8385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5" y="71928"/>
            <a:ext cx="7329839" cy="50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0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260" y="-1"/>
            <a:ext cx="610820" cy="1197405"/>
          </a:xfrm>
          <a:prstGeom prst="roundRect">
            <a:avLst/>
          </a:prstGeom>
          <a:solidFill>
            <a:srgbClr val="FF0000"/>
          </a:solidFill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10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71928"/>
            <a:ext cx="4123034" cy="8385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947" y="23886"/>
            <a:ext cx="4235989" cy="51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0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260" y="-1"/>
            <a:ext cx="610820" cy="1197405"/>
          </a:xfrm>
          <a:prstGeom prst="roundRect">
            <a:avLst/>
          </a:prstGeom>
          <a:solidFill>
            <a:srgbClr val="FF0000"/>
          </a:solidFill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11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71928"/>
            <a:ext cx="4123034" cy="8385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8470" y="71928"/>
            <a:ext cx="4235989" cy="486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71495" y="1350110"/>
            <a:ext cx="9685537" cy="52091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fa-IR" sz="3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ارائه گزارش مجموعه فعالیت های دانشگاه فنی و حرفه ای</a:t>
            </a:r>
            <a:r>
              <a:rPr lang="fa-IR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4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r>
              <a:rPr lang="fa-IR" sz="4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در نشست تخصصی:</a:t>
            </a:r>
          </a:p>
          <a:p>
            <a:pPr algn="ctr" rtl="1"/>
            <a:endParaRPr lang="fa-IR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ctr" rtl="1"/>
            <a:r>
              <a:rPr lang="fa-IR" sz="28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کرونا و مواجهه فناورانه آموزش عالی ایران در پرتو توانمندی‌های</a:t>
            </a:r>
            <a:br>
              <a:rPr lang="fa-IR" sz="28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r>
              <a:rPr lang="fa-IR" sz="28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یادگیری و یاددهی الکترونیکی: </a:t>
            </a:r>
          </a:p>
          <a:p>
            <a:pPr algn="ctr" rtl="1"/>
            <a:r>
              <a:rPr lang="fa-IR" sz="105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105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</a:br>
            <a:r>
              <a:rPr lang="fa-IR" sz="4800" b="1" spc="50" dirty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از دیدگاه سه‌گانه مسئله، تصمیم و عملیات</a:t>
            </a:r>
          </a:p>
          <a:p>
            <a:r>
              <a:rPr lang="fa-IR" dirty="0"/>
              <a:t/>
            </a:r>
            <a:br>
              <a:rPr lang="fa-IR" dirty="0"/>
            </a:br>
            <a:r>
              <a:rPr lang="fa-IR" sz="4800" dirty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2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7033"/>
                </a:solidFill>
                <a:effectLst>
                  <a:outerShdw blurRad="38100" dist="38100" dir="2700000" algn="tl">
                    <a:schemeClr val="tx2">
                      <a:lumMod val="60000"/>
                      <a:lumOff val="40000"/>
                      <a:alpha val="43000"/>
                    </a:schemeClr>
                  </a:outerShdw>
                </a:effectLst>
                <a:cs typeface="B Titr" pitchFamily="2" charset="-78"/>
              </a:rPr>
              <a:t/>
            </a:r>
            <a:br>
              <a:rPr lang="fa-IR" sz="4800" dirty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2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7033"/>
                </a:solidFill>
                <a:effectLst>
                  <a:outerShdw blurRad="38100" dist="38100" dir="2700000" algn="tl">
                    <a:schemeClr val="tx2">
                      <a:lumMod val="60000"/>
                      <a:lumOff val="40000"/>
                      <a:alpha val="43000"/>
                    </a:schemeClr>
                  </a:outerShdw>
                </a:effectLst>
                <a:cs typeface="B Titr" pitchFamily="2" charset="-78"/>
              </a:rPr>
            </a:br>
            <a:endParaRPr lang="en-US" sz="2800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2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outerShdw blurRad="38100" dist="38100" dir="2700000" algn="tl">
                  <a:schemeClr val="tx2">
                    <a:lumMod val="60000"/>
                    <a:lumOff val="40000"/>
                    <a:alpha val="43000"/>
                  </a:schemeClr>
                </a:outerShdw>
              </a:effectLst>
              <a:cs typeface="B Titr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65" y="34221"/>
            <a:ext cx="4123034" cy="8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58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260" y="-1"/>
            <a:ext cx="610820" cy="1197405"/>
          </a:xfrm>
          <a:prstGeom prst="roundRect">
            <a:avLst/>
          </a:prstGeom>
          <a:solidFill>
            <a:srgbClr val="FF0000"/>
          </a:solidFill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12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71928"/>
            <a:ext cx="4123034" cy="8385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441" y="71928"/>
            <a:ext cx="3735001" cy="486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63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0" y="83039"/>
            <a:ext cx="4123034" cy="83850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70831" y="1655520"/>
          <a:ext cx="8398773" cy="310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409">
                  <a:extLst>
                    <a:ext uri="{9D8B030D-6E8A-4147-A177-3AD203B41FA5}">
                      <a16:colId xmlns:a16="http://schemas.microsoft.com/office/drawing/2014/main" val="1795050766"/>
                    </a:ext>
                  </a:extLst>
                </a:gridCol>
                <a:gridCol w="823409">
                  <a:extLst>
                    <a:ext uri="{9D8B030D-6E8A-4147-A177-3AD203B41FA5}">
                      <a16:colId xmlns:a16="http://schemas.microsoft.com/office/drawing/2014/main" val="1655446466"/>
                    </a:ext>
                  </a:extLst>
                </a:gridCol>
                <a:gridCol w="1811501">
                  <a:extLst>
                    <a:ext uri="{9D8B030D-6E8A-4147-A177-3AD203B41FA5}">
                      <a16:colId xmlns:a16="http://schemas.microsoft.com/office/drawing/2014/main" val="1632180404"/>
                    </a:ext>
                  </a:extLst>
                </a:gridCol>
                <a:gridCol w="2715951">
                  <a:extLst>
                    <a:ext uri="{9D8B030D-6E8A-4147-A177-3AD203B41FA5}">
                      <a16:colId xmlns:a16="http://schemas.microsoft.com/office/drawing/2014/main" val="73406446"/>
                    </a:ext>
                  </a:extLst>
                </a:gridCol>
                <a:gridCol w="1889260">
                  <a:extLst>
                    <a:ext uri="{9D8B030D-6E8A-4147-A177-3AD203B41FA5}">
                      <a16:colId xmlns:a16="http://schemas.microsoft.com/office/drawing/2014/main" val="1188311463"/>
                    </a:ext>
                  </a:extLst>
                </a:gridCol>
                <a:gridCol w="335243">
                  <a:extLst>
                    <a:ext uri="{9D8B030D-6E8A-4147-A177-3AD203B41FA5}">
                      <a16:colId xmlns:a16="http://schemas.microsoft.com/office/drawing/2014/main" val="3083754255"/>
                    </a:ext>
                  </a:extLst>
                </a:gridCol>
              </a:tblGrid>
              <a:tr h="447627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زمان برگزاری</a:t>
                      </a:r>
                      <a:endParaRPr lang="en-US" sz="1400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ظرفیت دوره(نفر)</a:t>
                      </a:r>
                      <a:endParaRPr lang="en-US" sz="1400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اساتید دوره</a:t>
                      </a:r>
                      <a:endParaRPr lang="en-US" sz="1400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استان</a:t>
                      </a:r>
                      <a:r>
                        <a:rPr lang="fa-IR" sz="1400" baseline="0" dirty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 های تحت آموزش</a:t>
                      </a:r>
                      <a:endParaRPr lang="en-US" sz="1400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میزبان فنی</a:t>
                      </a:r>
                      <a:endParaRPr lang="en-US" sz="1400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50195021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99/1/16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450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دکتر سیدعلی اکبر صفوی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مدیران و سرپرستان</a:t>
                      </a:r>
                      <a:r>
                        <a:rPr lang="fa-IR" sz="1400" b="1" baseline="0" dirty="0">
                          <a:cs typeface="B Mitra" panose="00000400000000000000" pitchFamily="2" charset="-78"/>
                        </a:rPr>
                        <a:t> گروه های کل کشور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دانشکده شریعتی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1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456212"/>
                  </a:ext>
                </a:extLst>
              </a:tr>
              <a:tr h="33144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99/1/17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450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مهندس محمدرضا ماندگار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لرستان</a:t>
                      </a:r>
                      <a:r>
                        <a:rPr lang="fa-IR" sz="1400" b="1" baseline="0" dirty="0">
                          <a:cs typeface="B Mitra" panose="00000400000000000000" pitchFamily="2" charset="-78"/>
                        </a:rPr>
                        <a:t>، همدان، ایلام، کرمانشاه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دانشگاه فنی استان</a:t>
                      </a:r>
                      <a:r>
                        <a:rPr lang="fa-IR" sz="1400" b="1" baseline="0" dirty="0">
                          <a:cs typeface="B Mitra" panose="00000400000000000000" pitchFamily="2" charset="-78"/>
                        </a:rPr>
                        <a:t> لرستان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2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000141"/>
                  </a:ext>
                </a:extLst>
              </a:tr>
              <a:tr h="263310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99/1/18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دکتر احمد</a:t>
                      </a:r>
                      <a:r>
                        <a:rPr lang="fa-IR" sz="1400" b="1" baseline="0" dirty="0">
                          <a:cs typeface="B Mitra" panose="00000400000000000000" pitchFamily="2" charset="-78"/>
                        </a:rPr>
                        <a:t> سلطانی نژاد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مازندران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دانشگاه فنی استان مازندران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3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613411"/>
                  </a:ext>
                </a:extLst>
              </a:tr>
              <a:tr h="26331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Mitra" panose="00000400000000000000" pitchFamily="2" charset="-78"/>
                        </a:rPr>
                        <a:t>99/1/18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Mitra" panose="00000400000000000000" pitchFamily="2" charset="-78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baseline="0" dirty="0">
                          <a:cs typeface="B Mitra" panose="00000400000000000000" pitchFamily="2" charset="-78"/>
                        </a:rPr>
                        <a:t>دکتر سیدهاشم میربهاری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گیلان و مازندران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دانشگاه فنی استان گیلان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4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1488019"/>
                  </a:ext>
                </a:extLst>
              </a:tr>
              <a:tr h="26331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Mitra" panose="00000400000000000000" pitchFamily="2" charset="-78"/>
                        </a:rPr>
                        <a:t>99/1/20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200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baseline="0" dirty="0">
                          <a:cs typeface="B Mitra" panose="00000400000000000000" pitchFamily="2" charset="-78"/>
                        </a:rPr>
                        <a:t>دکتر مجتبی معصوم نژاد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Mitra" panose="00000400000000000000" pitchFamily="2" charset="-78"/>
                        </a:rPr>
                        <a:t>گیلان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Mitra" panose="00000400000000000000" pitchFamily="2" charset="-78"/>
                        </a:rPr>
                        <a:t>دانشگاه فنی استا</a:t>
                      </a:r>
                      <a:r>
                        <a:rPr lang="fa-IR" sz="1400" b="1" baseline="0" dirty="0">
                          <a:cs typeface="B Mitra" panose="00000400000000000000" pitchFamily="2" charset="-78"/>
                        </a:rPr>
                        <a:t>ن گیلان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5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7056860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99/1/19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400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دکتر سید امید فاطمی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قم، مرکزی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دانشگاه فنی استان مرکزی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6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0676475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99/1/19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400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Mitra" panose="00000400000000000000" pitchFamily="2" charset="-78"/>
                        </a:rPr>
                        <a:t>دکتر سید امید فاطمی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گلستان- دانشکده</a:t>
                      </a:r>
                      <a:r>
                        <a:rPr lang="fa-IR" sz="1400" b="1" baseline="0" dirty="0">
                          <a:cs typeface="B Mitra" panose="00000400000000000000" pitchFamily="2" charset="-78"/>
                        </a:rPr>
                        <a:t> شمسی پور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Mitra" panose="00000400000000000000" pitchFamily="2" charset="-78"/>
                        </a:rPr>
                        <a:t>دانشگاه فنی استان مرکزی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23121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34147" y="921544"/>
            <a:ext cx="60757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وبینارهای آموزشی برگزار شده متمرکز 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09869" y="128470"/>
            <a:ext cx="2290575" cy="763526"/>
          </a:xfrm>
        </p:spPr>
        <p:txBody>
          <a:bodyPr>
            <a:normAutofit/>
          </a:bodyPr>
          <a:lstStyle/>
          <a:p>
            <a:pPr algn="r"/>
            <a:r>
              <a:rPr lang="fa-IR" sz="2400" dirty="0">
                <a:cs typeface="B Titr" pitchFamily="2" charset="-78"/>
              </a:rPr>
              <a:t>معاونت آموزشی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BF0AE673-72F5-4A8E-99A7-640B1079CF34}"/>
              </a:ext>
            </a:extLst>
          </p:cNvPr>
          <p:cNvSpPr/>
          <p:nvPr/>
        </p:nvSpPr>
        <p:spPr>
          <a:xfrm>
            <a:off x="296260" y="-1"/>
            <a:ext cx="610820" cy="1197405"/>
          </a:xfrm>
          <a:prstGeom prst="roundRect">
            <a:avLst/>
          </a:prstGeom>
          <a:solidFill>
            <a:srgbClr val="FF0000"/>
          </a:solidFill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13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8246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53490"/>
            <a:ext cx="4123034" cy="83850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167814"/>
              </p:ext>
            </p:extLst>
          </p:nvPr>
        </p:nvGraphicFramePr>
        <p:xfrm>
          <a:off x="296260" y="1017409"/>
          <a:ext cx="8551479" cy="4120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852">
                  <a:extLst>
                    <a:ext uri="{9D8B030D-6E8A-4147-A177-3AD203B41FA5}">
                      <a16:colId xmlns:a16="http://schemas.microsoft.com/office/drawing/2014/main" val="1795050766"/>
                    </a:ext>
                  </a:extLst>
                </a:gridCol>
                <a:gridCol w="1088370">
                  <a:extLst>
                    <a:ext uri="{9D8B030D-6E8A-4147-A177-3AD203B41FA5}">
                      <a16:colId xmlns:a16="http://schemas.microsoft.com/office/drawing/2014/main" val="1655446466"/>
                    </a:ext>
                  </a:extLst>
                </a:gridCol>
                <a:gridCol w="2332222">
                  <a:extLst>
                    <a:ext uri="{9D8B030D-6E8A-4147-A177-3AD203B41FA5}">
                      <a16:colId xmlns:a16="http://schemas.microsoft.com/office/drawing/2014/main" val="1632180404"/>
                    </a:ext>
                  </a:extLst>
                </a:gridCol>
                <a:gridCol w="1710296">
                  <a:extLst>
                    <a:ext uri="{9D8B030D-6E8A-4147-A177-3AD203B41FA5}">
                      <a16:colId xmlns:a16="http://schemas.microsoft.com/office/drawing/2014/main" val="73406446"/>
                    </a:ext>
                  </a:extLst>
                </a:gridCol>
                <a:gridCol w="1688032">
                  <a:extLst>
                    <a:ext uri="{9D8B030D-6E8A-4147-A177-3AD203B41FA5}">
                      <a16:colId xmlns:a16="http://schemas.microsoft.com/office/drawing/2014/main" val="1188311463"/>
                    </a:ext>
                  </a:extLst>
                </a:gridCol>
                <a:gridCol w="488707">
                  <a:extLst>
                    <a:ext uri="{9D8B030D-6E8A-4147-A177-3AD203B41FA5}">
                      <a16:colId xmlns:a16="http://schemas.microsoft.com/office/drawing/2014/main" val="3083754255"/>
                    </a:ext>
                  </a:extLst>
                </a:gridCol>
              </a:tblGrid>
              <a:tr h="48303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زمان برگزاری</a:t>
                      </a:r>
                      <a:endParaRPr lang="en-US" sz="1400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ظرفیت دوره(نفر)</a:t>
                      </a:r>
                      <a:endParaRPr lang="en-US" sz="1400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اساتید دوره</a:t>
                      </a:r>
                      <a:endParaRPr lang="en-US" sz="1400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استان</a:t>
                      </a:r>
                      <a:r>
                        <a:rPr lang="fa-IR" sz="1400" baseline="0" dirty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 های تحت آموزش</a:t>
                      </a:r>
                      <a:endParaRPr lang="en-US" sz="1400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میزبان فنی</a:t>
                      </a:r>
                      <a:endParaRPr lang="en-US" sz="1400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rgbClr val="FFFF00"/>
                          </a:solidFill>
                          <a:cs typeface="B Mitra" panose="00000400000000000000" pitchFamily="2" charset="-78"/>
                        </a:rPr>
                        <a:t>ردیف</a:t>
                      </a:r>
                      <a:endParaRPr lang="en-US" sz="1400" dirty="0">
                        <a:solidFill>
                          <a:srgbClr val="FFFF00"/>
                        </a:solidFill>
                        <a:cs typeface="B Mitra" panose="00000400000000000000" pitchFamily="2" charset="-78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50195021"/>
                  </a:ext>
                </a:extLst>
              </a:tr>
              <a:tr h="48303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99/1/20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400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دکتر سیدعلی اکبر صفوی</a:t>
                      </a:r>
                    </a:p>
                    <a:p>
                      <a:pPr algn="ctr" rtl="1"/>
                      <a:r>
                        <a:rPr lang="fa-I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دکتر محسن کاهانی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خراسان رضوی، خراسان شمالی، خراسان جنوبی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دانشگاه</a:t>
                      </a:r>
                      <a:r>
                        <a:rPr lang="fa-IR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 فنی استان </a:t>
                      </a:r>
                      <a:r>
                        <a:rPr lang="fa-I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خراسان رضوی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8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3906743"/>
                  </a:ext>
                </a:extLst>
              </a:tr>
              <a:tr h="48303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99/1/20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400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دکتر مرتضی امینی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خوزستان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دانشگاه فنی استان</a:t>
                      </a:r>
                      <a:r>
                        <a:rPr lang="fa-IR" sz="1400" b="1" baseline="0" dirty="0">
                          <a:cs typeface="B Mitra" panose="00000400000000000000" pitchFamily="2" charset="-78"/>
                        </a:rPr>
                        <a:t> خوزستان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9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456212"/>
                  </a:ext>
                </a:extLst>
              </a:tr>
              <a:tr h="48303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99/1/21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400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دکتر فضلوی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تهران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دانشکده فنی انقلاب اسلامی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10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000141"/>
                  </a:ext>
                </a:extLst>
              </a:tr>
              <a:tr h="483031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99/1/21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300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دکتر مرتضی امینی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فارس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دانشگاه فنی استان فارس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11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613411"/>
                  </a:ext>
                </a:extLst>
              </a:tr>
              <a:tr h="37135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99/1/21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400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دکتر محسن کاهانی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کرمان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دانشکده فنی شریعتی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12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0676475"/>
                  </a:ext>
                </a:extLst>
              </a:tr>
              <a:tr h="1079717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99/1/22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8100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Mitra" panose="00000400000000000000" pitchFamily="2" charset="-78"/>
                        </a:rPr>
                        <a:t>دکتر سید علی اکبر صفوی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Mitra" panose="00000400000000000000" pitchFamily="2" charset="-78"/>
                        </a:rPr>
                        <a:t>دکتر سید امید فاطمی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Mitra" panose="00000400000000000000" pitchFamily="2" charset="-78"/>
                        </a:rPr>
                        <a:t>دکتر احمد سلطانی نژاد مهندس حدیثه مخبری مهندس امیر حسین فقیهی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Mitra" panose="00000400000000000000" pitchFamily="2" charset="-78"/>
                        </a:rPr>
                        <a:t>کل کشور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Mitra" panose="00000400000000000000" pitchFamily="2" charset="-78"/>
                        </a:rPr>
                        <a:t>شرکت</a:t>
                      </a:r>
                      <a:r>
                        <a:rPr lang="fa-IR" sz="1400" b="1" baseline="0" dirty="0">
                          <a:cs typeface="B Mitra" panose="00000400000000000000" pitchFamily="2" charset="-78"/>
                        </a:rPr>
                        <a:t> سینا وب</a:t>
                      </a:r>
                      <a:endParaRPr lang="en-US" sz="1400" b="1" dirty="0"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23121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09869" y="128470"/>
            <a:ext cx="2290575" cy="763526"/>
          </a:xfrm>
        </p:spPr>
        <p:txBody>
          <a:bodyPr>
            <a:normAutofit/>
          </a:bodyPr>
          <a:lstStyle/>
          <a:p>
            <a:pPr algn="r"/>
            <a:r>
              <a:rPr lang="fa-IR" sz="2400" dirty="0">
                <a:cs typeface="B Titr" pitchFamily="2" charset="-78"/>
              </a:rPr>
              <a:t>معاونت آموزشی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5AD6F07B-AE3F-4F84-94E9-DDE5E75BC771}"/>
              </a:ext>
            </a:extLst>
          </p:cNvPr>
          <p:cNvSpPr/>
          <p:nvPr/>
        </p:nvSpPr>
        <p:spPr>
          <a:xfrm>
            <a:off x="296260" y="-1"/>
            <a:ext cx="610820" cy="1197405"/>
          </a:xfrm>
          <a:prstGeom prst="roundRect">
            <a:avLst/>
          </a:prstGeom>
          <a:solidFill>
            <a:srgbClr val="FF0000"/>
          </a:solidFill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14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2280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260" y="-1"/>
            <a:ext cx="610820" cy="1197405"/>
          </a:xfrm>
          <a:prstGeom prst="roundRect">
            <a:avLst/>
          </a:prstGeom>
          <a:solidFill>
            <a:srgbClr val="FF0000"/>
          </a:solidFill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9785" y="1044700"/>
            <a:ext cx="70448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اقدامات سطح نظارت ، ارزیابی و تشویق</a:t>
            </a:r>
            <a:endParaRPr lang="en-US" sz="36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71928"/>
            <a:ext cx="4123034" cy="83850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09869" y="128470"/>
            <a:ext cx="2290575" cy="763526"/>
          </a:xfrm>
        </p:spPr>
        <p:txBody>
          <a:bodyPr>
            <a:normAutofit/>
          </a:bodyPr>
          <a:lstStyle/>
          <a:p>
            <a:pPr algn="r"/>
            <a:r>
              <a:rPr lang="fa-IR" sz="2400" dirty="0">
                <a:cs typeface="B Titr" pitchFamily="2" charset="-78"/>
              </a:rPr>
              <a:t>معاونت آموزشی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7080" y="1843735"/>
            <a:ext cx="7502995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 </a:t>
            </a:r>
            <a:r>
              <a:rPr lang="fa-IR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نظارت های کمی و کیفی بر تولیدات دانشکده ها</a:t>
            </a:r>
          </a:p>
          <a:p>
            <a:pPr algn="ctr">
              <a:lnSpc>
                <a:spcPct val="150000"/>
              </a:lnSpc>
            </a:pPr>
            <a:r>
              <a:rPr lang="fa-IR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 </a:t>
            </a:r>
            <a:r>
              <a:rPr lang="fa-IR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انتخاب استاد نمونه کشوری</a:t>
            </a:r>
            <a:r>
              <a:rPr lang="fa-IR" sz="2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 </a:t>
            </a:r>
            <a:endParaRPr lang="fa-IR" sz="2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2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 </a:t>
            </a:r>
            <a:r>
              <a:rPr lang="fa-IR" sz="2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نظارت میان مدت بر تمامی عوامل دخیل </a:t>
            </a:r>
          </a:p>
          <a:p>
            <a:pPr algn="ctr"/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CIPP</a:t>
            </a:r>
            <a:r>
              <a:rPr lang="en-US" sz="2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(</a:t>
            </a:r>
            <a:r>
              <a:rPr lang="en-US" sz="2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Context,Input,Process,Product</a:t>
            </a:r>
            <a:r>
              <a:rPr lang="en-US" sz="2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)</a:t>
            </a:r>
          </a:p>
          <a:p>
            <a:pPr algn="ctr"/>
            <a:endParaRPr lang="en-US" sz="2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algn="ctr" rtl="1"/>
            <a:r>
              <a:rPr lang="fa-IR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 </a:t>
            </a:r>
            <a:r>
              <a:rPr lang="fa-I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چالش ها</a:t>
            </a:r>
            <a:r>
              <a:rPr lang="fa-IR" sz="4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  <a:sym typeface="Wingdings" panose="05000000000000000000" pitchFamily="2" charset="2"/>
              </a:rPr>
              <a:t> </a:t>
            </a:r>
            <a:endParaRPr lang="fa-IR" sz="4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8072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57" y="70198"/>
            <a:ext cx="4123034" cy="83850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09869" y="128470"/>
            <a:ext cx="2290575" cy="763526"/>
          </a:xfrm>
        </p:spPr>
        <p:txBody>
          <a:bodyPr>
            <a:normAutofit/>
          </a:bodyPr>
          <a:lstStyle/>
          <a:p>
            <a:pPr algn="r"/>
            <a:r>
              <a:rPr lang="fa-IR" sz="2400" dirty="0">
                <a:cs typeface="B Titr" pitchFamily="2" charset="-78"/>
              </a:rPr>
              <a:t>معاونت آموزشی</a:t>
            </a:r>
            <a:endParaRPr lang="en-US" sz="2400" dirty="0"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2" y="1044700"/>
            <a:ext cx="8970403" cy="3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69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260" y="1044700"/>
            <a:ext cx="6413610" cy="25853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rtl="1"/>
            <a:r>
              <a:rPr lang="fa-I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با سپاس از تمامی عزیزان و به ویژه جناب آقای دکتر صفوی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02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F4E402-1595-4E40-A13D-924BEA4AA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3" y="387855"/>
            <a:ext cx="8803434" cy="436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49A2BB-60CB-40A5-976A-A515EBBA7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531A21-6E81-476D-9BA7-CFA71B7E3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968"/>
            <a:ext cx="9144000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0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0227E-485A-43F7-A947-4380F7F44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8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808225"/>
            <a:ext cx="4569328" cy="1985164"/>
          </a:xfrm>
          <a:ln>
            <a:solidFill>
              <a:srgbClr val="5EEC3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dist="38100" dir="2154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a-IR" sz="4400" dirty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42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38100" dist="38100" dir="2700000" algn="tl">
                    <a:schemeClr val="tx2">
                      <a:lumMod val="60000"/>
                      <a:lumOff val="40000"/>
                      <a:alpha val="43000"/>
                    </a:schemeClr>
                  </a:outerShdw>
                </a:effectLst>
                <a:cs typeface="B Titr" pitchFamily="2" charset="-78"/>
              </a:rPr>
              <a:t>معاونت آموزشی</a:t>
            </a:r>
            <a:endParaRPr lang="en-US" sz="4400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42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outerShdw blurRad="38100" dist="38100" dir="2700000" algn="tl">
                  <a:schemeClr val="tx2">
                    <a:lumMod val="60000"/>
                    <a:lumOff val="40000"/>
                    <a:alpha val="43000"/>
                  </a:schemeClr>
                </a:outerShdw>
              </a:effectLst>
              <a:cs typeface="B Titr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63620" y="3335275"/>
            <a:ext cx="1928625" cy="76352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4400" b="1" dirty="0">
                <a:solidFill>
                  <a:srgbClr val="FF0000"/>
                </a:solidFill>
                <a:cs typeface="B Titr" pitchFamily="2" charset="-78"/>
              </a:rPr>
              <a:t>بهار 98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3620" y="128470"/>
            <a:ext cx="6413610" cy="150708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دانشگاه فنی و حرفه ای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828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128470"/>
            <a:ext cx="8246070" cy="763526"/>
          </a:xfrm>
        </p:spPr>
        <p:txBody>
          <a:bodyPr>
            <a:normAutofit/>
          </a:bodyPr>
          <a:lstStyle/>
          <a:p>
            <a:pPr algn="r"/>
            <a:endParaRPr lang="en-US" sz="24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81762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3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260" y="-1"/>
            <a:ext cx="610820" cy="1197405"/>
          </a:xfrm>
          <a:prstGeom prst="roundRect">
            <a:avLst/>
          </a:prstGeom>
          <a:solidFill>
            <a:srgbClr val="FF0000"/>
          </a:solidFill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 </a:t>
            </a:r>
          </a:p>
          <a:p>
            <a:pPr algn="ctr"/>
            <a:r>
              <a:rPr lang="fa-I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</a:t>
            </a:r>
          </a:p>
          <a:p>
            <a:pPr algn="ctr"/>
            <a:r>
              <a:rPr lang="fa-I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15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73" y="2429737"/>
            <a:ext cx="74077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تعداد 175 دانشکده/آموزشکده 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771" y="998576"/>
            <a:ext cx="6612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6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دانشگاه فنی و حرفه ای</a:t>
            </a:r>
            <a:endParaRPr lang="en-US" sz="6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6835" y="3420508"/>
            <a:ext cx="4155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800" b="1" spc="50" dirty="0">
                <a:ln w="11430"/>
                <a:solidFill>
                  <a:srgbClr val="CC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135/000 دانشجو</a:t>
            </a:r>
            <a:endParaRPr lang="en-US" sz="4800" b="1" cap="none" spc="50" dirty="0">
              <a:ln w="11430"/>
              <a:solidFill>
                <a:srgbClr val="CC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87" y="4251505"/>
            <a:ext cx="87815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کاردانی و کارشناسی ناپیوسته و پیوسته </a:t>
            </a:r>
            <a:endParaRPr lang="en-US" sz="48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65" y="34221"/>
            <a:ext cx="4123034" cy="8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9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638</Words>
  <Application>Microsoft Office PowerPoint</Application>
  <PresentationFormat>On-screen Show (16:9)</PresentationFormat>
  <Paragraphs>203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 Mitra</vt:lpstr>
      <vt:lpstr>B Titr</vt:lpstr>
      <vt:lpstr>Calibri</vt:lpstr>
      <vt:lpstr>Wingdings</vt:lpstr>
      <vt:lpstr>Office Theme</vt:lpstr>
      <vt:lpstr>دانشگاه فنی و حرفه ای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معاونت آموزشی</vt:lpstr>
      <vt:lpstr>PowerPoint Presentation</vt:lpstr>
      <vt:lpstr>PowerPoint Presentation</vt:lpstr>
      <vt:lpstr>PowerPoint Presentation</vt:lpstr>
      <vt:lpstr>معاونت آموزشی</vt:lpstr>
      <vt:lpstr>معاونت آموزشی</vt:lpstr>
      <vt:lpstr>معاونت آموزشی</vt:lpstr>
      <vt:lpstr>معاونت آموزشی</vt:lpstr>
      <vt:lpstr>معاونت آموزشی</vt:lpstr>
      <vt:lpstr>معاونت آموزشی</vt:lpstr>
      <vt:lpstr>PowerPoint Presentation</vt:lpstr>
      <vt:lpstr>PowerPoint Presentation</vt:lpstr>
      <vt:lpstr>PowerPoint Presentation</vt:lpstr>
      <vt:lpstr>PowerPoint Presentation</vt:lpstr>
      <vt:lpstr>معاونت آموزشی</vt:lpstr>
      <vt:lpstr>معاونت آموزشی</vt:lpstr>
      <vt:lpstr>معاونت آموزشی</vt:lpstr>
      <vt:lpstr>معاونت آموزشی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2020-04-27T05:00:14Z</dcterms:modified>
</cp:coreProperties>
</file>