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257" r:id="rId3"/>
    <p:sldId id="258" r:id="rId4"/>
    <p:sldId id="348" r:id="rId5"/>
    <p:sldId id="349" r:id="rId6"/>
    <p:sldId id="350" r:id="rId7"/>
    <p:sldId id="304" r:id="rId8"/>
    <p:sldId id="306" r:id="rId9"/>
    <p:sldId id="321" r:id="rId10"/>
    <p:sldId id="320" r:id="rId11"/>
    <p:sldId id="319" r:id="rId12"/>
    <p:sldId id="318" r:id="rId13"/>
    <p:sldId id="317" r:id="rId14"/>
    <p:sldId id="316" r:id="rId15"/>
    <p:sldId id="315" r:id="rId16"/>
    <p:sldId id="314" r:id="rId17"/>
    <p:sldId id="313" r:id="rId18"/>
    <p:sldId id="312" r:id="rId19"/>
    <p:sldId id="311" r:id="rId20"/>
    <p:sldId id="309" r:id="rId21"/>
    <p:sldId id="310" r:id="rId22"/>
    <p:sldId id="323" r:id="rId23"/>
    <p:sldId id="324" r:id="rId24"/>
    <p:sldId id="333" r:id="rId25"/>
    <p:sldId id="325" r:id="rId26"/>
    <p:sldId id="383" r:id="rId27"/>
    <p:sldId id="384" r:id="rId28"/>
    <p:sldId id="326" r:id="rId29"/>
    <p:sldId id="352" r:id="rId30"/>
    <p:sldId id="353" r:id="rId31"/>
    <p:sldId id="354" r:id="rId32"/>
    <p:sldId id="355" r:id="rId33"/>
    <p:sldId id="357" r:id="rId34"/>
    <p:sldId id="360" r:id="rId35"/>
    <p:sldId id="359" r:id="rId36"/>
    <p:sldId id="361" r:id="rId37"/>
    <p:sldId id="367" r:id="rId38"/>
    <p:sldId id="369" r:id="rId39"/>
    <p:sldId id="364" r:id="rId40"/>
    <p:sldId id="365" r:id="rId41"/>
    <p:sldId id="371" r:id="rId42"/>
    <p:sldId id="372" r:id="rId43"/>
    <p:sldId id="373" r:id="rId44"/>
    <p:sldId id="375" r:id="rId45"/>
    <p:sldId id="327" r:id="rId46"/>
    <p:sldId id="376" r:id="rId47"/>
    <p:sldId id="377" r:id="rId48"/>
    <p:sldId id="378" r:id="rId49"/>
    <p:sldId id="379" r:id="rId50"/>
    <p:sldId id="343" r:id="rId51"/>
    <p:sldId id="346" r:id="rId52"/>
    <p:sldId id="380" r:id="rId53"/>
    <p:sldId id="382" r:id="rId54"/>
    <p:sldId id="347" r:id="rId5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E659D-A8EB-4B82-9E32-4D78E2C1CF39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D8E9E-2172-41D6-86FB-DF60E6A6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82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D8E9E-2172-41D6-86FB-DF60E6A6C9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761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CD74-6335-44A6-96CA-D41EA4140AA7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8DDD-0ADB-4223-9C75-027AB6F13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42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CD74-6335-44A6-96CA-D41EA4140AA7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8DDD-0ADB-4223-9C75-027AB6F13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7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CD74-6335-44A6-96CA-D41EA4140AA7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8DDD-0ADB-4223-9C75-027AB6F13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392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CD74-6335-44A6-96CA-D41EA4140AA7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8DDD-0ADB-4223-9C75-027AB6F13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09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CD74-6335-44A6-96CA-D41EA4140AA7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8DDD-0ADB-4223-9C75-027AB6F13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4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CD74-6335-44A6-96CA-D41EA4140AA7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8DDD-0ADB-4223-9C75-027AB6F13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926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CD74-6335-44A6-96CA-D41EA4140AA7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8DDD-0ADB-4223-9C75-027AB6F13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07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CD74-6335-44A6-96CA-D41EA4140AA7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8DDD-0ADB-4223-9C75-027AB6F13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880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CD74-6335-44A6-96CA-D41EA4140AA7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8DDD-0ADB-4223-9C75-027AB6F13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1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CD74-6335-44A6-96CA-D41EA4140AA7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8DDD-0ADB-4223-9C75-027AB6F13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066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9CD74-6335-44A6-96CA-D41EA4140AA7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8DDD-0ADB-4223-9C75-027AB6F13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2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9CD74-6335-44A6-96CA-D41EA4140AA7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18DDD-0ADB-4223-9C75-027AB6F13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75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rppc.msrt.ir/fa/download/category/208/%D9%81%D9%87%D8%B1%D8%B3%D8%AA-%D9%86%D8%B4%D8%B1%DB%8C%D8%A7%D8%AA-%D9%85%D8%B9%D8%AA%D8%A8%D8%B1" TargetMode="Externa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rppc.msrt.ir/fa/download/category/209/%D9%81%D9%87%D8%B1%D8%B3%D8%AA-%D9%86%D8%B4%D8%B1%DB%8C%D8%A7%D8%AA-%D9%86%D8%A7%D9%85%D8%B9%D8%AA%D8%A8%D8%B1" TargetMode="Externa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book-pub.ir/post/mkalh-jcr-chist" TargetMode="Externa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1531894282-jcr-2017%20(6).rar" TargetMode="External"/><Relationship Id="rId2" Type="http://schemas.openxmlformats.org/officeDocument/2006/relationships/hyperlink" Target="https://rppc.msrt.ir/fa/download/category/208/%D9%81%D9%87%D8%B1%D8%B3%D8%AA-%D9%86%D8%B4%D8%B1%DB%8C%D8%A7%D8%AA-%D9%85%D8%B9%D8%AA%D8%A8%D8%B1" TargetMode="Externa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mjl.clarivate.com/publist_sciex.pdf" TargetMode="Externa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mjl.clarivate.com/publist_sciex.pdf" TargetMode="External"/><Relationship Id="rId2" Type="http://schemas.openxmlformats.org/officeDocument/2006/relationships/hyperlink" Target="http://impactfactor.ir/" TargetMode="Externa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mjl.clarivate.com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Categories%20in%20JCR%202017%20and%20AIF-MIF.xlsx" TargetMode="Externa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impactfactor.ir/" TargetMode="Externa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&#1589;&#1608;&#1585;&#1578;&#1580;&#1604;&#1587;&#1607;%20&#1705;&#1575;&#1585;&#1711;&#1585;&#1608;&#1607;%20&#1575;&#1580;&#1585;&#1575;&#1740;&#1740;%20&#1578;&#1585;&#1601;&#1740;&#1593;&#1575;&#1578;%20&#1575;&#1587;&#1578;&#1575;&#1606;.docx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383" y="2090570"/>
            <a:ext cx="6728460" cy="4159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69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fa-IR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سایر</a:t>
            </a:r>
          </a:p>
          <a:p>
            <a:pPr algn="ctr">
              <a:lnSpc>
                <a:spcPct val="150000"/>
              </a:lnSpc>
            </a:pPr>
            <a:r>
              <a:rPr lang="fa-IR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 موارد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just" rtl="1"/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به اعضای 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شاغل به کار و مامور به تحصیل 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درصورت احراز شرایط مندرج در بندهای ذیل، حسب مورد پایه ترفیع استحقاقی سالیانه اعطا می­گردد.</a:t>
            </a: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just" rtl="1"/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*به اعضای شاغل به کار در ازای انجام 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حداقل یک و یا دوسال 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خدمت علمی، آموزشی و پژوهشی قابل قبول در پایه قبلی؛ به ترتیب برای اعضای 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تمام وقت «یک سال» </a:t>
            </a:r>
            <a:r>
              <a:rPr lang="fa-IR" sz="2200" b="1" dirty="0">
                <a:solidFill>
                  <a:schemeClr val="tx1"/>
                </a:solidFill>
                <a:cs typeface="B Nazanin" panose="00000400000000000000" pitchFamily="2" charset="-78"/>
              </a:rPr>
              <a:t>و 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اعضای نیمه حضوری یا نیمه وقت «دوسال» 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حسب مورد و کسب حداقل امتیاز مندرج در این دستورالعمل در مهلت مقرر.</a:t>
            </a: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just" rtl="1"/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*عضو هیأت علمی 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مأمور به تحصیل 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در طول ایام مأموریت تحصیلی، تنها می­تواند از یکی از ترفیعات 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(بورس یا استحقاقی) 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استفاده نماید. تعداد ترفیعات استحقاقی عضو هیأت علمی در ایام مأموریت تحصیلی در مقطع دکتری، حداکثر 4 پایه می­باشد. اعطای ترفیعات مذکور در ایام مأموریت تحصیلی منوط به ارائه گزارش پیشرفت تحصیلی از دانشگاه محل تحصیل و تأیید دانشگاه است.</a:t>
            </a: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009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>
              <a:lnSpc>
                <a:spcPct val="150000"/>
              </a:lnSpc>
            </a:pPr>
            <a:r>
              <a:rPr lang="fa-IR" sz="2800">
                <a:solidFill>
                  <a:srgbClr val="FF0000"/>
                </a:solidFill>
                <a:cs typeface="B Titr" panose="00000700000000000000" pitchFamily="2" charset="-78"/>
              </a:rPr>
              <a:t>سایر</a:t>
            </a:r>
          </a:p>
          <a:p>
            <a:pPr lvl="0" algn="ctr">
              <a:lnSpc>
                <a:spcPct val="150000"/>
              </a:lnSpc>
            </a:pPr>
            <a:r>
              <a:rPr lang="fa-IR" sz="2800">
                <a:solidFill>
                  <a:srgbClr val="FF0000"/>
                </a:solidFill>
                <a:cs typeface="B Titr" panose="00000700000000000000" pitchFamily="2" charset="-78"/>
              </a:rPr>
              <a:t> موارد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just" rtl="1"/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ايام تعليق و معذوريت بيش از چهار ماه و مرخصي بدون حقوق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، درمحاسبة يکسال خدمت قابل قبول نمی باشد و تاريخ ترفيع اين اعضا به همان ميزان به 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تعويق خواهد افتاد.</a:t>
            </a:r>
            <a:endParaRPr lang="en-US" sz="2200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lvl="0" algn="just" rtl="1"/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*به اعضای پیمانی و رسمی در ازای 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ارائه کارت پایان خدمت و یا گواهی انجام تعهد نظام وظیفه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، در بدو استخدام 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یک پایه ترفیع 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تعلق می­گیرد.</a:t>
            </a: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just" rtl="1"/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*به مشمولین 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طرح سربازی </a:t>
            </a:r>
            <a:r>
              <a:rPr lang="fa-IR" sz="2200" b="1" dirty="0">
                <a:solidFill>
                  <a:schemeClr val="tx1"/>
                </a:solidFill>
                <a:cs typeface="B Nazanin" panose="00000400000000000000" pitchFamily="2" charset="-78"/>
              </a:rPr>
              <a:t>برای دوره تعهد به ازای هر سال خدمت، 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یک پایه تا سقف «2» </a:t>
            </a:r>
            <a:r>
              <a:rPr lang="fa-IR" sz="2200" b="1" dirty="0">
                <a:solidFill>
                  <a:schemeClr val="tx1"/>
                </a:solidFill>
                <a:cs typeface="B Nazanin" panose="00000400000000000000" pitchFamily="2" charset="-78"/>
              </a:rPr>
              <a:t>پایه از تاریخ تبدیل وضعیت به رسمی ـ آزمایشی تعلق می­گیرد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.</a:t>
            </a: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just" rtl="1"/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عضو هیأت علمی پیمانی 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(با هر مرتبه علمی) می­تواند با کسب شرایط و امتیازات مندرج در این دستورالعمل،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 حداکثر پنج پایه سالیانه 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دریافت نمایند. اعطای بیش از پنج پایه استحقاقی به این دسته از اعضای هیأت علمی مستلزم رعایت شرایط 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تبصره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9 ماده 52 آیین نامه استخدامی 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اعضای هیأت علمی و دیگر مقررات مربوطه است.</a:t>
            </a: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766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fa-IR" sz="2800">
                <a:solidFill>
                  <a:srgbClr val="FF0000"/>
                </a:solidFill>
                <a:cs typeface="B Titr" panose="00000700000000000000" pitchFamily="2" charset="-78"/>
              </a:rPr>
              <a:t>سایر</a:t>
            </a:r>
          </a:p>
          <a:p>
            <a:pPr algn="ctr">
              <a:lnSpc>
                <a:spcPct val="150000"/>
              </a:lnSpc>
            </a:pPr>
            <a:r>
              <a:rPr lang="fa-IR" sz="2800">
                <a:solidFill>
                  <a:srgbClr val="FF0000"/>
                </a:solidFill>
                <a:cs typeface="B Titr" panose="00000700000000000000" pitchFamily="2" charset="-78"/>
              </a:rPr>
              <a:t> موارد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just" rtl="1"/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*ترفیع سالیانه استحقاقی اعضای موضوع ماده 78  و 79 آیین نامه استخدامی اعضای هیأت علمی بدون نیاز به ارزیابی اعطا می­شود.</a:t>
            </a: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just" rtl="1"/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*در مورد اعضای هیأت علمی که به سایر دانشگاه­ها و مؤسسات آموزشی تابع وزارت علوم، تحقیقات و فناوری  انتقال موقت پیدا کرده­اند، براساس ضوابط اعطای ترفیع سالیانه آن دانشگاه اقدام می­شود.</a:t>
            </a: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just" rtl="1"/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*طبق ماده 45 آیین­نامه استخدامی اعضای هیأت علمی، عضوی که در طول یک سال حداقل امتیازات لازم برای دریافت یک پایه ترفیع استحقاقی را کسب ننماید، تعداد واحد حق­التدریس یا ساعت حق­التحقیق وی برای سال­های آتی تا زمان دریافت پایه بعدی حذف خواهد شد. 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اجرای این بند برای متقاضیانی که موفق به دریافت ترفیع سال 97 نشده­اند، از مهر 98 لازم­الاجرا می­باشد.</a:t>
            </a:r>
            <a:endParaRPr lang="en-US" sz="22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9213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fa-IR" sz="2800">
                <a:solidFill>
                  <a:srgbClr val="FF0000"/>
                </a:solidFill>
                <a:cs typeface="B Titr" panose="00000700000000000000" pitchFamily="2" charset="-78"/>
              </a:rPr>
              <a:t>سایر</a:t>
            </a:r>
          </a:p>
          <a:p>
            <a:pPr algn="ctr">
              <a:lnSpc>
                <a:spcPct val="150000"/>
              </a:lnSpc>
            </a:pPr>
            <a:r>
              <a:rPr lang="fa-IR" sz="2800">
                <a:solidFill>
                  <a:srgbClr val="FF0000"/>
                </a:solidFill>
                <a:cs typeface="B Titr" panose="00000700000000000000" pitchFamily="2" charset="-78"/>
              </a:rPr>
              <a:t> موارد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just" rtl="1"/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*در صورتي که عضو هيأت علمي طي سه سال متوالي نتواند حداقل امتياز لازم براي دريافت يك پايه ترفيع را کسب کند، 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مصداق رکود علمي و عدم کفايت 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و صلاحيت براي ادامه عضويت هيأت علمي شناخته شده و مشمول اعمال مواد 45 و 109 آیین نامه استخدامی اعضای هیأت علمی دانشگاه خواهد بود و مقتضی است پرونده این افراد جهت اخذ تصمیم­گیری به 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کمیته ترفیعات دانشگاه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، ارسال گردد.</a:t>
            </a: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just" rtl="1"/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*مواردی که در این دستورالعمل آورده نشده است، مطابق آیین نامه­ها و دستورالعمل­های مربوط به اعضای هیأت علمی آموزشی وزارت علوم، تحقیقات و فناوری عمل خواهد شد.</a:t>
            </a: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just" rtl="1"/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*مرجع تفسیر ابهامات این دستورالعمل کمیته ترفیعات دانشگاه است. </a:t>
            </a: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584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dirty="0">
                <a:solidFill>
                  <a:srgbClr val="FF0000"/>
                </a:solidFill>
                <a:cs typeface="B Titr" panose="00000700000000000000" pitchFamily="2" charset="-78"/>
              </a:rPr>
              <a:t>فعالیت های آموزشی</a:t>
            </a: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Homa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just" rtl="1">
              <a:lnSpc>
                <a:spcPct val="150000"/>
              </a:lnSpc>
            </a:pP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*مجموعه­ای از فعالیت­های عضو هیات علمی به منظور آموزش و تربیت دانشجویان و معطوف به حفظ و ارتقای کیفیت آموزش و انتقال مطلوب مفاهیم است. </a:t>
            </a: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just" rtl="1">
              <a:lnSpc>
                <a:spcPct val="150000"/>
              </a:lnSpc>
            </a:pP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*رعایت ضوابط، انضباط و تقویم آموزشی در 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دو نیمسال منتهی به موعد دریافت ترفیع سالیانه عضو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، شرط لازم اعطای ترفیع است و کارگروه ترفیعات استان مرجع تصمیم­گیری است.</a:t>
            </a: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618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300" b="1" dirty="0">
                <a:solidFill>
                  <a:srgbClr val="FF0000"/>
                </a:solidFill>
                <a:cs typeface="B Titr" panose="00000700000000000000" pitchFamily="2" charset="-78"/>
              </a:rPr>
              <a:t>حداکثر امتیاز قابل </a:t>
            </a:r>
            <a:r>
              <a:rPr lang="fa-IR" sz="2800" dirty="0">
                <a:solidFill>
                  <a:srgbClr val="FF0000"/>
                </a:solidFill>
                <a:cs typeface="B Titr" panose="00000700000000000000" pitchFamily="2" charset="-78"/>
              </a:rPr>
              <a:t>احتساب</a:t>
            </a:r>
            <a:r>
              <a:rPr lang="fa-IR" sz="2300" b="1" dirty="0">
                <a:solidFill>
                  <a:srgbClr val="FF0000"/>
                </a:solidFill>
                <a:cs typeface="B Titr" panose="00000700000000000000" pitchFamily="2" charset="-78"/>
              </a:rPr>
              <a:t> و حداقل امتیاز لازم از بندهای ماده 2 و مجموع مواد آن</a:t>
            </a:r>
            <a:endParaRPr lang="fa-I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13330"/>
              </p:ext>
            </p:extLst>
          </p:nvPr>
        </p:nvGraphicFramePr>
        <p:xfrm>
          <a:off x="796065" y="2707476"/>
          <a:ext cx="7853081" cy="36395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9183"/>
                <a:gridCol w="3447592"/>
                <a:gridCol w="1527662"/>
                <a:gridCol w="428644"/>
              </a:tblGrid>
              <a:tr h="63349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  <a:cs typeface="B Nazanin" panose="00000400000000000000" pitchFamily="2" charset="-78"/>
                        </a:rPr>
                        <a:t>حداکثر امتیاز قابل احتساب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  <a:cs typeface="B Nazanin" panose="00000400000000000000" pitchFamily="2" charset="-78"/>
                        </a:rPr>
                        <a:t>موضوع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  <a:cs typeface="B Nazanin" panose="00000400000000000000" pitchFamily="2" charset="-78"/>
                        </a:rPr>
                        <a:t>بند</a:t>
                      </a:r>
                      <a:endParaRPr lang="en-US" sz="1500" dirty="0"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36112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dirty="0" smtClean="0">
                          <a:effectLst/>
                          <a:cs typeface="B Nazanin" panose="00000400000000000000" pitchFamily="2" charset="-78"/>
                        </a:rPr>
                        <a:t>1/4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b="1">
                          <a:effectLst/>
                          <a:cs typeface="B Nazanin" panose="00000400000000000000" pitchFamily="2" charset="-78"/>
                        </a:rPr>
                        <a:t>رعایت نظم و انضباط درسی و شئونات آموزشی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b="1" dirty="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37106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b="1" dirty="0">
                          <a:effectLst/>
                          <a:cs typeface="B Nazanin" panose="00000400000000000000" pitchFamily="2" charset="-78"/>
                        </a:rPr>
                        <a:t>کیفیت تدریس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b="1" dirty="0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316748">
                <a:tc rowSpan="4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500" dirty="0"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dirty="0"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b="1" dirty="0">
                          <a:effectLst/>
                          <a:cs typeface="B Nazanin" panose="00000400000000000000" pitchFamily="2" charset="-78"/>
                        </a:rPr>
                        <a:t>ضریب مقطع کاردانی </a:t>
                      </a:r>
                      <a:r>
                        <a:rPr lang="fa-IR" sz="1500" b="1" dirty="0" smtClean="0">
                          <a:effectLst/>
                          <a:cs typeface="B Nazanin" panose="00000400000000000000" pitchFamily="2" charset="-78"/>
                        </a:rPr>
                        <a:t>0/5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b="1" dirty="0">
                          <a:effectLst/>
                          <a:cs typeface="B Nazanin" panose="00000400000000000000" pitchFamily="2" charset="-78"/>
                        </a:rPr>
                        <a:t>کمیت تدریس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b="1" dirty="0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3167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b="1">
                          <a:effectLst/>
                          <a:cs typeface="B Nazanin" panose="00000400000000000000" pitchFamily="2" charset="-78"/>
                        </a:rPr>
                        <a:t>ضریب مقطع کارشناسی 1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7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b="1" dirty="0">
                          <a:effectLst/>
                          <a:cs typeface="B Nazanin" panose="00000400000000000000" pitchFamily="2" charset="-78"/>
                        </a:rPr>
                        <a:t>ضریب مقطع کارشناسی ارشد </a:t>
                      </a:r>
                      <a:r>
                        <a:rPr lang="fa-IR" sz="1500" b="1" dirty="0" smtClean="0">
                          <a:effectLst/>
                          <a:cs typeface="B Nazanin" panose="00000400000000000000" pitchFamily="2" charset="-78"/>
                        </a:rPr>
                        <a:t>1/25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7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b="1" dirty="0">
                          <a:effectLst/>
                          <a:cs typeface="B Nazanin" panose="00000400000000000000" pitchFamily="2" charset="-78"/>
                        </a:rPr>
                        <a:t>ضریب دروس تکراری </a:t>
                      </a:r>
                      <a:r>
                        <a:rPr lang="fa-IR" sz="1500" b="1" dirty="0" smtClean="0">
                          <a:effectLst/>
                          <a:cs typeface="B Nazanin" panose="00000400000000000000" pitchFamily="2" charset="-78"/>
                        </a:rPr>
                        <a:t>0/5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33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0/3 </a:t>
                      </a:r>
                      <a:r>
                        <a:rPr lang="fa-IR" sz="15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به ازای هر واحد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b="1">
                          <a:effectLst/>
                          <a:cs typeface="B Nazanin" panose="00000400000000000000" pitchFamily="2" charset="-78"/>
                        </a:rPr>
                        <a:t>راهنمایی و سرپرستی پروژه کارشناسی در پایان دوره تحصیل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b="1" dirty="0"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31674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dirty="0">
                          <a:solidFill>
                            <a:srgbClr val="FF0000"/>
                          </a:solidFill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b="1">
                          <a:effectLst/>
                          <a:cs typeface="B Nazanin" panose="00000400000000000000" pitchFamily="2" charset="-78"/>
                        </a:rPr>
                        <a:t>حداکثر امتیاز قابل احتساب از ماده دو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74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500" dirty="0">
                          <a:solidFill>
                            <a:srgbClr val="FF0000"/>
                          </a:solidFill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500" b="1" dirty="0">
                          <a:effectLst/>
                          <a:cs typeface="B Nazanin" panose="00000400000000000000" pitchFamily="2" charset="-78"/>
                        </a:rPr>
                        <a:t>حداقل امتیاز لازم از ماده دو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84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>
              <a:lnSpc>
                <a:spcPct val="150000"/>
              </a:lnSpc>
            </a:pPr>
            <a:r>
              <a:rPr lang="fa-IR" altLang="en-US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کاربرگ </a:t>
            </a:r>
          </a:p>
          <a:p>
            <a:pPr lvl="0" algn="ctr" rtl="1">
              <a:lnSpc>
                <a:spcPct val="150000"/>
              </a:lnSpc>
            </a:pPr>
            <a:endParaRPr lang="fa-IR" altLang="en-US" sz="2000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lvl="0" algn="ctr" rtl="1">
              <a:lnSpc>
                <a:spcPct val="150000"/>
              </a:lnSpc>
            </a:pPr>
            <a:r>
              <a:rPr lang="fa-IR" altLang="en-US" sz="2000" dirty="0" smtClean="0">
                <a:solidFill>
                  <a:srgbClr val="FF0000"/>
                </a:solidFill>
                <a:cs typeface="B Titr" panose="00000700000000000000" pitchFamily="2" charset="-78"/>
              </a:rPr>
              <a:t>رعایت </a:t>
            </a:r>
            <a:r>
              <a:rPr lang="fa-IR" altLang="en-US" sz="2000" dirty="0">
                <a:solidFill>
                  <a:srgbClr val="FF0000"/>
                </a:solidFill>
                <a:cs typeface="B Titr" panose="00000700000000000000" pitchFamily="2" charset="-78"/>
              </a:rPr>
              <a:t>نظم و انضباط درسی و شئونات </a:t>
            </a:r>
            <a:r>
              <a:rPr lang="fa-IR" altLang="en-US" sz="2000" dirty="0" smtClean="0">
                <a:solidFill>
                  <a:srgbClr val="FF0000"/>
                </a:solidFill>
                <a:cs typeface="B Titr" panose="00000700000000000000" pitchFamily="2" charset="-78"/>
              </a:rPr>
              <a:t>آموزشی</a:t>
            </a:r>
            <a:endParaRPr lang="fa-IR" altLang="en-US" sz="2000" u="sng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just" rtl="1">
              <a:lnSpc>
                <a:spcPct val="150000"/>
              </a:lnSpc>
            </a:pPr>
            <a:r>
              <a:rPr lang="fa-IR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رعایت ضوابط، انضباط و تقویم آموزشی در دو نیمسال منتهی به موعد دریافت ترفیع سالیانه، شرط لازم اعطای ترفیع است و کارگروه ترفیعات استانی مرجع تصمیم­گیری است.</a:t>
            </a:r>
            <a:endParaRPr lang="en-US" sz="20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rtl="1">
              <a:lnSpc>
                <a:spcPct val="150000"/>
              </a:lnSpc>
            </a:pPr>
            <a:r>
              <a:rPr lang="fa-IR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_ کاربرگ شماره 1 می­بایست در دو نیمسال تکمیل و پس از تایید رئیس دانشکده/آموزشکده به انضمام سایر مستندات به کارگروه ترفیعات استان ارسال شود</a:t>
            </a:r>
            <a:r>
              <a:rPr lang="fa-IR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.</a:t>
            </a:r>
          </a:p>
          <a:p>
            <a:pPr lvl="0" algn="just" rtl="1">
              <a:lnSpc>
                <a:spcPct val="150000"/>
              </a:lnSpc>
            </a:pPr>
            <a:endParaRPr lang="en-US" sz="20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rtl="1">
              <a:lnSpc>
                <a:spcPct val="150000"/>
              </a:lnSpc>
            </a:pPr>
            <a:r>
              <a:rPr lang="fa-IR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_ حداکثر امتیاز قابل احتساب از این بند در هر نیمسال 0/7 می­باشد</a:t>
            </a:r>
            <a:r>
              <a:rPr lang="fa-IR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.</a:t>
            </a:r>
          </a:p>
          <a:p>
            <a:pPr lvl="0" algn="just" rtl="1">
              <a:lnSpc>
                <a:spcPct val="115000"/>
              </a:lnSpc>
            </a:pP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62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just" rtl="1">
              <a:defRPr/>
            </a:pPr>
            <a:r>
              <a:rPr lang="ar-SA" b="1" dirty="0">
                <a:solidFill>
                  <a:srgbClr val="FF0000"/>
                </a:solidFill>
                <a:cs typeface="B Nazanin" panose="00000400000000000000" pitchFamily="2" charset="-78"/>
              </a:rPr>
              <a:t>شاخص­های این بند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 عبارتند از:</a:t>
            </a:r>
          </a:p>
          <a:p>
            <a:pPr lvl="0" algn="just" rtl="1">
              <a:defRPr/>
            </a:pPr>
            <a:r>
              <a:rPr lang="ar-SA" b="1" dirty="0">
                <a:solidFill>
                  <a:prstClr val="black"/>
                </a:solidFill>
                <a:cs typeface="B Nazanin" panose="00000400000000000000" pitchFamily="2" charset="-78"/>
              </a:rPr>
              <a:t>تشکیل به­موقع کلاس­ها، </a:t>
            </a:r>
            <a:endParaRPr lang="fa-IR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just" rtl="1">
              <a:defRPr/>
            </a:pPr>
            <a:r>
              <a:rPr lang="ar-SA" b="1" dirty="0">
                <a:solidFill>
                  <a:prstClr val="black"/>
                </a:solidFill>
                <a:cs typeface="B Nazanin" panose="00000400000000000000" pitchFamily="2" charset="-78"/>
              </a:rPr>
              <a:t>توجه به کیفیت ارا</a:t>
            </a:r>
            <a:r>
              <a:rPr lang="fa-IR" b="1" dirty="0">
                <a:solidFill>
                  <a:prstClr val="black"/>
                </a:solidFill>
                <a:cs typeface="B Nazanin" panose="00000400000000000000" pitchFamily="2" charset="-78"/>
              </a:rPr>
              <a:t>یه</a:t>
            </a:r>
            <a:r>
              <a:rPr lang="ar-SA" b="1" dirty="0">
                <a:solidFill>
                  <a:prstClr val="black"/>
                </a:solidFill>
                <a:cs typeface="B Nazanin" panose="00000400000000000000" pitchFamily="2" charset="-78"/>
              </a:rPr>
              <a:t> دروس عملی، </a:t>
            </a:r>
            <a:endParaRPr lang="fa-IR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just" rtl="1">
              <a:defRPr/>
            </a:pPr>
            <a:r>
              <a:rPr lang="ar-SA" b="1" dirty="0">
                <a:solidFill>
                  <a:prstClr val="black"/>
                </a:solidFill>
                <a:cs typeface="B Nazanin" panose="00000400000000000000" pitchFamily="2" charset="-78"/>
              </a:rPr>
              <a:t>اعلام به­موقع نمرات، </a:t>
            </a:r>
            <a:endParaRPr lang="fa-IR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just" rtl="1">
              <a:defRPr/>
            </a:pPr>
            <a:r>
              <a:rPr lang="ar-SA" b="1" dirty="0">
                <a:solidFill>
                  <a:prstClr val="black"/>
                </a:solidFill>
                <a:cs typeface="B Nazanin" panose="00000400000000000000" pitchFamily="2" charset="-78"/>
              </a:rPr>
              <a:t>ارا</a:t>
            </a:r>
            <a:r>
              <a:rPr lang="fa-IR" b="1" dirty="0">
                <a:solidFill>
                  <a:prstClr val="black"/>
                </a:solidFill>
                <a:cs typeface="B Nazanin" panose="00000400000000000000" pitchFamily="2" charset="-78"/>
              </a:rPr>
              <a:t>یه</a:t>
            </a:r>
            <a:r>
              <a:rPr lang="ar-SA" b="1" dirty="0">
                <a:solidFill>
                  <a:prstClr val="black"/>
                </a:solidFill>
                <a:cs typeface="B Nazanin" panose="00000400000000000000" pitchFamily="2" charset="-78"/>
              </a:rPr>
              <a:t> مشاورۀ علمی به دانشجویان</a:t>
            </a:r>
            <a:r>
              <a:rPr lang="fa-IR" b="1" dirty="0">
                <a:solidFill>
                  <a:prstClr val="black"/>
                </a:solidFill>
                <a:cs typeface="B Nazanin" panose="00000400000000000000" pitchFamily="2" charset="-78"/>
              </a:rPr>
              <a:t>،</a:t>
            </a:r>
            <a:r>
              <a:rPr lang="ar-SA" b="1" dirty="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endParaRPr lang="fa-IR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just" rtl="1">
              <a:defRPr/>
            </a:pPr>
            <a:r>
              <a:rPr lang="ar-SA" b="1" dirty="0">
                <a:solidFill>
                  <a:prstClr val="black"/>
                </a:solidFill>
                <a:cs typeface="B Nazanin" panose="00000400000000000000" pitchFamily="2" charset="-78"/>
              </a:rPr>
              <a:t>رعایت شؤونات معلمی و </a:t>
            </a:r>
            <a:r>
              <a:rPr lang="en-US" b="1" dirty="0">
                <a:solidFill>
                  <a:prstClr val="black"/>
                </a:solidFill>
                <a:cs typeface="B Nazanin" panose="00000400000000000000" pitchFamily="2" charset="-78"/>
              </a:rPr>
              <a:t>…</a:t>
            </a:r>
            <a:endParaRPr lang="fa-IR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025" y="2076233"/>
            <a:ext cx="8558337" cy="4684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54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fa-IR" altLang="en-US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ارزیابی </a:t>
            </a:r>
          </a:p>
          <a:p>
            <a:pPr algn="ctr">
              <a:lnSpc>
                <a:spcPct val="150000"/>
              </a:lnSpc>
            </a:pPr>
            <a:r>
              <a:rPr lang="fa-IR" altLang="en-US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کیفیت </a:t>
            </a:r>
          </a:p>
          <a:p>
            <a:pPr algn="ctr">
              <a:lnSpc>
                <a:spcPct val="150000"/>
              </a:lnSpc>
            </a:pPr>
            <a:r>
              <a:rPr lang="fa-IR" altLang="en-US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تدریس</a:t>
            </a:r>
            <a:endParaRPr lang="fa-I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Homa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marL="228600" lvl="0" indent="-228600" algn="just" rtl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fa-IR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کیفیت تدریس بر اساس میانگین امتیازدهي دانشجويان در کاربرگ­های ارزیابی کیفیت تدریس متقاضی در </a:t>
            </a:r>
            <a:r>
              <a:rPr lang="fa-IR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ده </a:t>
            </a:r>
            <a:r>
              <a:rPr lang="fa-IR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نیمسال منتهی به </a:t>
            </a:r>
            <a:r>
              <a:rPr lang="fa-IR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موعد ارتقا </a:t>
            </a:r>
            <a:r>
              <a:rPr lang="fa-IR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ارزیابی مدیرگروه و رئیس دانشکده سنجيده مي­شود. در این بند حداقل دو درس موردارزیابی قرار می­گیرد که ترجیحا </a:t>
            </a:r>
            <a:r>
              <a:rPr lang="fa-IR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/>
            </a:r>
            <a:br>
              <a:rPr lang="fa-IR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r>
              <a:rPr lang="fa-IR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می­بایست </a:t>
            </a:r>
            <a:r>
              <a:rPr lang="fa-IR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دو درس </a:t>
            </a:r>
            <a:r>
              <a:rPr lang="fa-IR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همه نمیسا‌ل ها یکسان نباشد</a:t>
            </a:r>
            <a:r>
              <a:rPr lang="fa-IR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 الزامی است تمامی کاربرگ­ها ممهور به مهر و امضای رئیس آموزشکده/دانشکده باشد.</a:t>
            </a:r>
            <a:endParaRPr lang="fa-IR" altLang="en-US" sz="20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124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fa-IR" sz="20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ارزیابی</a:t>
            </a:r>
          </a:p>
          <a:p>
            <a:pPr algn="ctr">
              <a:lnSpc>
                <a:spcPct val="150000"/>
              </a:lnSpc>
            </a:pPr>
            <a:r>
              <a:rPr lang="fa-IR" sz="20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 </a:t>
            </a:r>
            <a:r>
              <a:rPr lang="fa-IR" sz="2000" b="1" dirty="0">
                <a:solidFill>
                  <a:srgbClr val="FF0000"/>
                </a:solidFill>
                <a:cs typeface="B Titr" panose="00000700000000000000" pitchFamily="2" charset="-78"/>
              </a:rPr>
              <a:t>توسط </a:t>
            </a:r>
            <a:endParaRPr lang="fa-IR" sz="2000" b="1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fa-IR" sz="20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دانشجویان</a:t>
            </a:r>
            <a:endParaRPr lang="fa-I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marL="228600" lvl="0" indent="-228600" algn="just" rtl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prstClr val="black"/>
                </a:solidFill>
                <a:cs typeface="B Nazanin" panose="00000400000000000000" pitchFamily="2" charset="-78"/>
              </a:rPr>
              <a:t>حداقل دو درس موردارزیابی قرار می­گیرد و دارای دو کاربرگ شماره 2 و کاربرگ شماره 3 می­باشد. کاربرگ شماره 2 می­بایست با نظارت رئیس مرکز بر اساس نظرخواهی از دانشجویان هر درس در هر نیمسال انجام و نتیجه آن بر اساس کاربرگ شماره 3 توسط رئیس مرکز در هر نیمسال به عضو ابلاغ شود.کاربرگ شماره 3 می­بایست برای تعیین امتیاز کیفیت تدریس به کارگروه ترفیعات ارائه شود. میانگین امتیاز بدست آمده از ستون 4 کاربرگ­های شماره 3 مربوط به هر نیمسال به ردیف 1 ستون 1 کاربرگ شماره 7 و ستون مربوط به ارزشیابی از دانشجویان در شناسنامه ترفیع منتقل می­شود. </a:t>
            </a:r>
            <a:endParaRPr lang="en-US" sz="2000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0223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60457" y="2961687"/>
            <a:ext cx="10886739" cy="2473198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-IR" sz="4000" b="1" dirty="0">
                <a:cs typeface="B Titr" panose="00000700000000000000" pitchFamily="2" charset="-78"/>
              </a:rPr>
              <a:t>دستورالعمل اجرایی</a:t>
            </a:r>
            <a:endParaRPr lang="en-US" sz="4000" b="1" dirty="0">
              <a:cs typeface="B Titr" panose="00000700000000000000" pitchFamily="2" charset="-78"/>
            </a:endParaRPr>
          </a:p>
          <a:p>
            <a:pPr marL="0" indent="0" algn="ctr" rtl="1">
              <a:buNone/>
            </a:pPr>
            <a:r>
              <a:rPr lang="fa-IR" sz="4000" b="1" dirty="0">
                <a:cs typeface="B Titr" panose="00000700000000000000" pitchFamily="2" charset="-78"/>
              </a:rPr>
              <a:t>اعطای ترفيع پایه استحقاقی ساليانه</a:t>
            </a:r>
            <a:endParaRPr lang="en-US" sz="4000" b="1" dirty="0">
              <a:cs typeface="B Titr" panose="00000700000000000000" pitchFamily="2" charset="-78"/>
            </a:endParaRPr>
          </a:p>
          <a:p>
            <a:pPr marL="0" indent="0" algn="ctr" rtl="1">
              <a:buNone/>
            </a:pPr>
            <a:r>
              <a:rPr lang="fa-IR" sz="4000" b="1" dirty="0">
                <a:cs typeface="B Titr" panose="00000700000000000000" pitchFamily="2" charset="-78"/>
              </a:rPr>
              <a:t>اعضاي هيات علمي</a:t>
            </a:r>
            <a:endParaRPr lang="en-US" sz="4000" b="1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4697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fa-IR" sz="2400" b="1" dirty="0">
                <a:solidFill>
                  <a:srgbClr val="FF0000"/>
                </a:solidFill>
                <a:cs typeface="B Titr" panose="00000700000000000000" pitchFamily="2" charset="-78"/>
              </a:rPr>
              <a:t>ارزیابی </a:t>
            </a:r>
            <a:endParaRPr lang="fa-IR" sz="2400" b="1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fa-IR" sz="24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توسط </a:t>
            </a:r>
            <a:r>
              <a:rPr lang="fa-IR" sz="2400" b="1" dirty="0">
                <a:solidFill>
                  <a:srgbClr val="FF0000"/>
                </a:solidFill>
                <a:cs typeface="B Titr" panose="00000700000000000000" pitchFamily="2" charset="-78"/>
              </a:rPr>
              <a:t>مدیرگروه و اعضای علمی گروه</a:t>
            </a:r>
            <a:endParaRPr lang="fa-IR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just" rtl="1">
              <a:lnSpc>
                <a:spcPct val="90000"/>
              </a:lnSpc>
              <a:spcBef>
                <a:spcPts val="1000"/>
              </a:spcBef>
            </a:pPr>
            <a:r>
              <a:rPr lang="fa-IR" sz="2400" b="1" dirty="0">
                <a:solidFill>
                  <a:prstClr val="black"/>
                </a:solidFill>
                <a:latin typeface="Calibri Light" panose="020F0302020204030204"/>
                <a:cs typeface="B Nazanin" panose="00000400000000000000" pitchFamily="2" charset="-78"/>
              </a:rPr>
              <a:t>این ارزیابی توسط مدیرگروه و بر اساس نظرخواهی از اعضای علمی گروه تنظیم می­گردد. دارای سه کاربرگ شماره 4 و کاربرگ شماره 5 و کاربرگ شماره 5 الف می­باشد.کاربرگ شماره 4 باید از طریق نظرخواهی از هر یک از اعضای گروه علمی مربوط تکمیل و نتیجه آن از طریق دو کاربرگ شماره 5 و کاربرگ شماره 5 الف به ترتیب به کمیته منتخب و عضو هیأت علمی ارائه </a:t>
            </a:r>
            <a:r>
              <a:rPr lang="fa-IR" sz="2400" b="1" dirty="0" smtClean="0">
                <a:solidFill>
                  <a:prstClr val="black"/>
                </a:solidFill>
                <a:latin typeface="Calibri Light" panose="020F0302020204030204"/>
                <a:cs typeface="B Nazanin" panose="00000400000000000000" pitchFamily="2" charset="-78"/>
              </a:rPr>
              <a:t/>
            </a:r>
            <a:br>
              <a:rPr lang="fa-IR" sz="2400" b="1" dirty="0" smtClean="0">
                <a:solidFill>
                  <a:prstClr val="black"/>
                </a:solidFill>
                <a:latin typeface="Calibri Light" panose="020F0302020204030204"/>
                <a:cs typeface="B Nazanin" panose="00000400000000000000" pitchFamily="2" charset="-78"/>
              </a:rPr>
            </a:br>
            <a:r>
              <a:rPr lang="fa-IR" sz="2400" b="1" dirty="0" smtClean="0">
                <a:solidFill>
                  <a:prstClr val="black"/>
                </a:solidFill>
                <a:latin typeface="Calibri Light" panose="020F0302020204030204"/>
                <a:cs typeface="B Nazanin" panose="00000400000000000000" pitchFamily="2" charset="-78"/>
              </a:rPr>
              <a:t>می­گردد</a:t>
            </a:r>
            <a:r>
              <a:rPr lang="fa-IR" sz="2400" b="1" dirty="0">
                <a:solidFill>
                  <a:prstClr val="black"/>
                </a:solidFill>
                <a:latin typeface="Calibri Light" panose="020F0302020204030204"/>
                <a:cs typeface="B Nazanin" panose="00000400000000000000" pitchFamily="2" charset="-78"/>
              </a:rPr>
              <a:t>. ارزیابی از </a:t>
            </a:r>
            <a:r>
              <a:rPr lang="fa-IR" sz="2400" b="1" dirty="0">
                <a:solidFill>
                  <a:srgbClr val="FF0000"/>
                </a:solidFill>
                <a:latin typeface="Calibri Light" panose="020F0302020204030204"/>
                <a:cs typeface="B Nazanin" panose="00000400000000000000" pitchFamily="2" charset="-78"/>
              </a:rPr>
              <a:t>4 عضو علمی </a:t>
            </a:r>
            <a:r>
              <a:rPr lang="fa-IR" sz="2400" b="1" dirty="0">
                <a:solidFill>
                  <a:prstClr val="black"/>
                </a:solidFill>
                <a:latin typeface="Calibri Light" panose="020F0302020204030204"/>
                <a:cs typeface="B Nazanin" panose="00000400000000000000" pitchFamily="2" charset="-78"/>
              </a:rPr>
              <a:t>گروه و مدیرگروه صورت می­پذیرد. میانگین امتیاز بدست آمده از ستون 4 کاربرگ­های شماره 5 مربوط به هر نیمسال به ردیف 2 ستون 1 کاربرگ شماره 7  و همچنین ستون مربوط به ارزشیابی از مدیرگروه در شناسنامه ترفیع منتقل می­شود. </a:t>
            </a:r>
            <a:endParaRPr lang="en-US" sz="2400" b="1" dirty="0">
              <a:solidFill>
                <a:prstClr val="black"/>
              </a:solidFill>
              <a:latin typeface="Calibri Light" panose="020F0302020204030204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0766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fa-IR" sz="2800" b="1">
                <a:solidFill>
                  <a:srgbClr val="FF0000"/>
                </a:solidFill>
                <a:cs typeface="B Titr" panose="00000700000000000000" pitchFamily="2" charset="-78"/>
              </a:rPr>
              <a:t>ارزیابی توسط رئیس دانشکده</a:t>
            </a:r>
            <a:endParaRPr lang="fa-I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just" rtl="1">
              <a:spcBef>
                <a:spcPts val="1000"/>
              </a:spcBef>
            </a:pPr>
            <a:r>
              <a:rPr lang="fa-IR" sz="2400" b="1" dirty="0">
                <a:solidFill>
                  <a:prstClr val="black"/>
                </a:solidFill>
                <a:cs typeface="B Nazanin" panose="00000400000000000000" pitchFamily="2" charset="-78"/>
              </a:rPr>
              <a:t>دارای دو کاربرگ شماره 6 و 7 می­باشد. کاربرگ شماره 6 راساً توسط رئیس دانشکده/آموزشکده حسب نظرخواهی و بررسی­های بعمل آمده تنظیم می­شود. میانگین امتیازهای بدست آمده از کاربرگ­های شماره 6 مربوط به هر نیمسال به سطر 3 ستون 1 کاربرگ شماره 7 همچنین ستون مربوط به ارزشیابی از رئیس دانشکده/آموزشکده در شناسنامه ترفیع منتقل </a:t>
            </a:r>
            <a:r>
              <a:rPr lang="fa-IR" sz="24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/>
            </a:r>
            <a:br>
              <a:rPr lang="fa-IR" sz="2400" b="1" dirty="0" smtClean="0">
                <a:solidFill>
                  <a:prstClr val="black"/>
                </a:solidFill>
                <a:cs typeface="B Nazanin" panose="00000400000000000000" pitchFamily="2" charset="-78"/>
              </a:rPr>
            </a:br>
            <a:r>
              <a:rPr lang="fa-IR" sz="24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می­شود.کاربرگ </a:t>
            </a:r>
            <a:r>
              <a:rPr lang="fa-IR" sz="2400" b="1" dirty="0">
                <a:solidFill>
                  <a:prstClr val="black"/>
                </a:solidFill>
                <a:cs typeface="B Nazanin" panose="00000400000000000000" pitchFamily="2" charset="-78"/>
              </a:rPr>
              <a:t>شماره 7 پس از وصول گزارشنامه و تقاضای عضو و تکمیل همه بخش­ها تکمیل می­شود. امتیاز نهایی بدست آمده از کاربرگ شماره 7  به ستون مربوط به امتیاز از بیست در شناسنامه ترفیع منتقل می­شود.</a:t>
            </a:r>
            <a:endParaRPr lang="en-US" sz="2400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3879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امتیازات کیفیت تدریس</a:t>
            </a:r>
            <a:endParaRPr lang="fa-I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3336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r" rtl="1">
              <a:spcBef>
                <a:spcPts val="1000"/>
              </a:spcBef>
            </a:pPr>
            <a:r>
              <a:rPr lang="fa-IR" sz="2400" b="1" dirty="0">
                <a:solidFill>
                  <a:prstClr val="black"/>
                </a:solidFill>
                <a:cs typeface="B Nazanin" panose="00000400000000000000" pitchFamily="2" charset="-78"/>
              </a:rPr>
              <a:t>امتیاز قابل اعطا برحسب امتیازهای اخذ شده (از بیست) از نتایج ارزیابی به صورت زیر خواهد بود:</a:t>
            </a:r>
            <a:endParaRPr lang="en-US" sz="24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r" rtl="1">
              <a:spcBef>
                <a:spcPts val="1000"/>
              </a:spcBef>
            </a:pPr>
            <a:r>
              <a:rPr lang="fa-IR" sz="2400" b="1" dirty="0">
                <a:solidFill>
                  <a:prstClr val="black"/>
                </a:solidFill>
                <a:cs typeface="B Nazanin" panose="00000400000000000000" pitchFamily="2" charset="-78"/>
              </a:rPr>
              <a:t>۰ تا 1/99 امتیاز برای نتایج ارزیابی مابین ۱6 تا 17/99؛</a:t>
            </a:r>
            <a:endParaRPr lang="en-US" sz="24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r" rtl="1">
              <a:spcBef>
                <a:spcPts val="1000"/>
              </a:spcBef>
            </a:pPr>
            <a:r>
              <a:rPr lang="fa-IR" sz="2400" b="1" dirty="0">
                <a:solidFill>
                  <a:prstClr val="black"/>
                </a:solidFill>
                <a:cs typeface="B Nazanin" panose="00000400000000000000" pitchFamily="2" charset="-78"/>
              </a:rPr>
              <a:t>2 تا 3/99  امتیاز برای نتایج ارزیابی مابین ۱8 تا 18/99؛</a:t>
            </a:r>
            <a:endParaRPr lang="en-US" sz="24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r" rtl="1">
              <a:spcBef>
                <a:spcPts val="1000"/>
              </a:spcBef>
            </a:pPr>
            <a:r>
              <a:rPr lang="fa-IR" sz="2400" b="1" dirty="0">
                <a:solidFill>
                  <a:prstClr val="black"/>
                </a:solidFill>
                <a:cs typeface="B Nazanin" panose="00000400000000000000" pitchFamily="2" charset="-78"/>
              </a:rPr>
              <a:t>4 تا 8 امتیاز برای نتایج ارزیابی مابین 19 تا 20.</a:t>
            </a:r>
          </a:p>
          <a:p>
            <a:pPr lvl="0" algn="r" rtl="1">
              <a:spcBef>
                <a:spcPts val="1000"/>
              </a:spcBef>
            </a:pPr>
            <a:r>
              <a:rPr lang="fa-IR" sz="24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درنهایت </a:t>
            </a:r>
            <a:r>
              <a:rPr lang="fa-IR" sz="2400" b="1" dirty="0">
                <a:solidFill>
                  <a:prstClr val="black"/>
                </a:solidFill>
                <a:cs typeface="B Nazanin" panose="00000400000000000000" pitchFamily="2" charset="-78"/>
              </a:rPr>
              <a:t>امتیاز بدست آمده از طیف امتیازدهی فوق (0-8 امتیاز) تقسیم بر 4 شده و نتیجه به ستون امتیاز نهایی در شناسنامه ترفیع منتقل می­شود.</a:t>
            </a:r>
            <a:endParaRPr lang="en-US" sz="2400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31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fa-IR" sz="2800" dirty="0">
                <a:solidFill>
                  <a:srgbClr val="FF0000"/>
                </a:solidFill>
                <a:cs typeface="B Titr" panose="00000700000000000000" pitchFamily="2" charset="-78"/>
              </a:rPr>
              <a:t>فعالیت های </a:t>
            </a:r>
            <a:r>
              <a:rPr lang="fa-IR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پژوهش و فناوری</a:t>
            </a:r>
            <a:endParaRPr lang="fa-I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just" rtl="1">
              <a:lnSpc>
                <a:spcPct val="150000"/>
              </a:lnSpc>
            </a:pPr>
            <a:r>
              <a:rPr lang="fa-IR" sz="2400" b="1" dirty="0">
                <a:solidFill>
                  <a:prstClr val="black"/>
                </a:solidFill>
                <a:cs typeface="B Nazanin" panose="00000400000000000000" pitchFamily="2" charset="-78"/>
              </a:rPr>
              <a:t>*مجموعه­ای از فعالیت­های عضو هیات علمی است که ضمن هدفمند بودن، قابلیت کشف و توسعه حقایق و به­کارگیری یافته­های علمی را دارد و با هدف رفع نیاز جامعه، توسعۀ مرزهای دانش و بسط فناوری­های برخوردار از اولویت، در کشور است.</a:t>
            </a:r>
            <a:endParaRPr lang="en-US" sz="2400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3036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6063" y="2189746"/>
            <a:ext cx="110081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کلیه </a:t>
            </a:r>
            <a:r>
              <a:rPr lang="fa-IR" sz="2400" dirty="0">
                <a:cs typeface="B Nazanin" panose="00000400000000000000" pitchFamily="2" charset="-78"/>
              </a:rPr>
              <a:t>مستندات با وابستگی سازمانی (</a:t>
            </a:r>
            <a:r>
              <a:rPr lang="en-US" sz="2400" dirty="0">
                <a:cs typeface="B Nazanin" panose="00000400000000000000" pitchFamily="2" charset="-78"/>
              </a:rPr>
              <a:t>affiliation</a:t>
            </a:r>
            <a:r>
              <a:rPr lang="fa-IR" sz="2400" dirty="0">
                <a:cs typeface="B Nazanin" panose="00000400000000000000" pitchFamily="2" charset="-78"/>
              </a:rPr>
              <a:t>) مورد بررسی قرار می­گیرد. بدیهی است هرگونه مغایرت از قبیل کلمات یا املاء مشابه قابل قبول نمی­باشد. </a:t>
            </a:r>
            <a:endParaRPr lang="en-US" sz="2400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516" b="23756"/>
          <a:stretch/>
        </p:blipFill>
        <p:spPr>
          <a:xfrm>
            <a:off x="1073936" y="3201047"/>
            <a:ext cx="9921288" cy="340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75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>
              <a:lnSpc>
                <a:spcPct val="150000"/>
              </a:lnSpc>
            </a:pPr>
            <a:r>
              <a:rPr lang="fa-IR" sz="2800" dirty="0">
                <a:solidFill>
                  <a:srgbClr val="FF0000"/>
                </a:solidFill>
                <a:cs typeface="B Titr" panose="00000700000000000000" pitchFamily="2" charset="-78"/>
              </a:rPr>
              <a:t>فعالیت های پژوهش و فناوری</a:t>
            </a:r>
            <a:endParaRPr lang="fa-I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just" rtl="1">
              <a:lnSpc>
                <a:spcPct val="90000"/>
              </a:lnSpc>
              <a:spcBef>
                <a:spcPts val="1000"/>
              </a:spcBef>
            </a:pPr>
            <a:endParaRPr lang="en-US" sz="2800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637742"/>
              </p:ext>
            </p:extLst>
          </p:nvPr>
        </p:nvGraphicFramePr>
        <p:xfrm>
          <a:off x="371476" y="2614108"/>
          <a:ext cx="8578886" cy="399211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588027"/>
                <a:gridCol w="6431428"/>
                <a:gridCol w="850111"/>
                <a:gridCol w="709320"/>
              </a:tblGrid>
              <a:tr h="67253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2060"/>
                          </a:solidFill>
                          <a:effectLst/>
                          <a:cs typeface="B Nazanin" panose="00000400000000000000" pitchFamily="2" charset="-78"/>
                        </a:rPr>
                        <a:t>بند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2060"/>
                          </a:solidFill>
                          <a:effectLst/>
                          <a:cs typeface="B Nazanin" panose="00000400000000000000" pitchFamily="2" charset="-78"/>
                        </a:rPr>
                        <a:t>موضوع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2060"/>
                          </a:solidFill>
                          <a:effectLst/>
                          <a:cs typeface="B Nazanin" panose="00000400000000000000" pitchFamily="2" charset="-78"/>
                        </a:rPr>
                        <a:t>امتیاز(در واحد کار یا نیمسال)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2060"/>
                          </a:solidFill>
                          <a:effectLst/>
                          <a:cs typeface="B Nazanin" panose="00000400000000000000" pitchFamily="2" charset="-78"/>
                        </a:rPr>
                        <a:t>حداکثر امتیاز قابل احتساب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285465">
                <a:tc row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206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200" dirty="0" smtClean="0">
                          <a:solidFill>
                            <a:srgbClr val="002060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dirty="0" smtClean="0">
                          <a:effectLst/>
                          <a:cs typeface="B Nazanin" panose="00000400000000000000" pitchFamily="2" charset="-78"/>
                        </a:rPr>
                        <a:t>مقاله</a:t>
                      </a:r>
                      <a:r>
                        <a:rPr lang="en-US" sz="1200" b="1" dirty="0" smtClean="0">
                          <a:effectLst/>
                          <a:cs typeface="B Nazanin" panose="00000400000000000000" pitchFamily="2" charset="-78"/>
                        </a:rPr>
                        <a:t>ISI </a:t>
                      </a:r>
                      <a:r>
                        <a:rPr lang="fa-IR" sz="1200" b="1" dirty="0" smtClean="0">
                          <a:effectLst/>
                          <a:cs typeface="B Nazanin" panose="00000400000000000000" pitchFamily="2" charset="-78"/>
                        </a:rPr>
                        <a:t> و </a:t>
                      </a: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مقاله علمی ـ پژوهشی </a:t>
                      </a:r>
                      <a:r>
                        <a:rPr lang="fa-IR" sz="1200" b="1" dirty="0" smtClean="0">
                          <a:effectLst/>
                          <a:cs typeface="B Nazanin" panose="00000400000000000000" pitchFamily="2" charset="-78"/>
                        </a:rPr>
                        <a:t>داخلی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 smtClean="0"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تا</a:t>
                      </a:r>
                      <a:r>
                        <a:rPr lang="fa-IR" sz="1200" baseline="0" dirty="0" smtClean="0"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effectLst/>
                        </a:rPr>
                        <a:t>_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634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effectLst/>
                          <a:cs typeface="B Nazanin" panose="00000400000000000000" pitchFamily="2" charset="-78"/>
                        </a:rPr>
                        <a:t>Scopus</a:t>
                      </a: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 و </a:t>
                      </a:r>
                      <a:r>
                        <a:rPr lang="en-US" sz="1200" b="1" dirty="0">
                          <a:effectLst/>
                          <a:cs typeface="B Nazanin" panose="00000400000000000000" pitchFamily="2" charset="-78"/>
                        </a:rPr>
                        <a:t>ISC</a:t>
                      </a: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 و علمی پژوهشی خارجی 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تا 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effectLst/>
                        </a:rPr>
                        <a:t>_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36777">
                <a:tc grid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2060"/>
                          </a:solidFill>
                          <a:effectLst/>
                          <a:cs typeface="B Nazanin" panose="00000400000000000000" pitchFamily="2" charset="-78"/>
                        </a:rPr>
                        <a:t>-</a:t>
                      </a:r>
                      <a:r>
                        <a:rPr lang="fa-IR" sz="1200" u="sng" dirty="0">
                          <a:solidFill>
                            <a:srgbClr val="002060"/>
                          </a:solidFill>
                          <a:effectLst/>
                          <a:cs typeface="B Nazanin" panose="00000400000000000000" pitchFamily="2" charset="-78"/>
                        </a:rPr>
                        <a:t>درصورت ضرورت</a:t>
                      </a:r>
                      <a:r>
                        <a:rPr lang="fa-IR" sz="1200" dirty="0">
                          <a:solidFill>
                            <a:srgbClr val="002060"/>
                          </a:solidFill>
                          <a:effectLst/>
                          <a:cs typeface="B Nazanin" panose="00000400000000000000" pitchFamily="2" charset="-78"/>
                        </a:rPr>
                        <a:t>، حداکثر 1 گواهی پذیرش چاپ مقاله از این بند در هر دوره ترفیع سالیانه قابل قبول است.     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-مرجع تعیین اعتبار علمی ـ پژوهشی مجلات داخلی، وزارت علوم، تحقیقات و فناوری و پایگاه استنادی جهان اسلام است.                           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636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2060"/>
                          </a:solidFill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557020" algn="ctr"/>
                        </a:tabLst>
                      </a:pP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مقاله علمی ـ مروری	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تا </a:t>
                      </a:r>
                      <a:r>
                        <a:rPr lang="fa-IR" sz="1200" dirty="0" smtClean="0">
                          <a:effectLst/>
                          <a:cs typeface="B Nazanin" panose="00000400000000000000" pitchFamily="2" charset="-78"/>
                        </a:rPr>
                        <a:t>7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effectLst/>
                        </a:rPr>
                        <a:t>_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636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2060"/>
                          </a:solidFill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مقاله علمی ـ ترویجی 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تا 3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effectLst/>
                        </a:rPr>
                        <a:t>_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4835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2060"/>
                          </a:solidFill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مدخل چاپ شده در دانشنامه­ها، دایره المعارف­ها و فرهنگ­ها با نظر هیأت داوری موردتایید هیأت ممیزه موسسه/ مقالات علمی تخصصی و فاقد نمایه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effectLst/>
                          <a:cs typeface="B Nazanin" panose="00000400000000000000" pitchFamily="2" charset="-78"/>
                        </a:rPr>
                        <a:t>تا 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effectLst/>
                        </a:rPr>
                        <a:t>_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6364">
                <a:tc row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206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200" dirty="0" smtClean="0">
                          <a:solidFill>
                            <a:srgbClr val="002060"/>
                          </a:solidFill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مقاله علمی کامل ارائه شده در همایش بین­المللی 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effectLst/>
                          <a:cs typeface="B Nazanin" panose="00000400000000000000" pitchFamily="2" charset="-78"/>
                        </a:rPr>
                        <a:t>تا 2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effectLst/>
                        </a:rPr>
                        <a:t>_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750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مقاله علمی کامل ارائه شده در همایش ملی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تا </a:t>
                      </a:r>
                      <a:r>
                        <a:rPr lang="fa-IR" sz="1200" dirty="0" smtClean="0">
                          <a:effectLst/>
                          <a:cs typeface="B Nazanin" panose="00000400000000000000" pitchFamily="2" charset="-78"/>
                        </a:rPr>
                        <a:t>1/5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effectLst/>
                        </a:rPr>
                        <a:t>_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2808">
                <a:tc row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rgbClr val="002060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200" dirty="0" smtClean="0">
                          <a:solidFill>
                            <a:srgbClr val="002060"/>
                          </a:solidFill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خلاصه مقاله علمی کامل ارائه شده در همایش بین­المللی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تا 1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effectLst/>
                        </a:rPr>
                        <a:t>_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443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dirty="0">
                          <a:effectLst/>
                          <a:cs typeface="B Nazanin" panose="00000400000000000000" pitchFamily="2" charset="-78"/>
                        </a:rPr>
                        <a:t>خلاصه مقاله علمی کامل ارائه شده در همایش ملی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effectLst/>
                          <a:cs typeface="B Nazanin" panose="00000400000000000000" pitchFamily="2" charset="-78"/>
                        </a:rPr>
                        <a:t>تا </a:t>
                      </a:r>
                      <a:r>
                        <a:rPr lang="fa-IR" sz="1200" dirty="0" smtClean="0">
                          <a:effectLst/>
                          <a:cs typeface="B Nazanin" panose="00000400000000000000" pitchFamily="2" charset="-78"/>
                        </a:rPr>
                        <a:t>0/75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effectLst/>
                        </a:rPr>
                        <a:t>_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24180">
                <a:tc gridSpan="4"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358390" algn="ctr"/>
                          <a:tab pos="4717415" algn="r"/>
                        </a:tabLst>
                      </a:pPr>
                      <a:r>
                        <a:rPr lang="fa-IR" sz="1200" dirty="0">
                          <a:solidFill>
                            <a:srgbClr val="002060"/>
                          </a:solidFill>
                          <a:effectLst/>
                          <a:cs typeface="B Nazanin" panose="00000400000000000000" pitchFamily="2" charset="-78"/>
                        </a:rPr>
                        <a:t>	توضیحات: به مقالات چاپ شده بصورت سخنرانی و پوستر به ترتیب تا 100 % و 50 % امتیازات دو بند فوق تعلق می­گیرد.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695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247032" y="2614108"/>
            <a:ext cx="2574260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>
              <a:lnSpc>
                <a:spcPct val="150000"/>
              </a:lnSpc>
            </a:pPr>
            <a:r>
              <a:rPr lang="fa-IR" sz="2500" dirty="0" smtClean="0">
                <a:solidFill>
                  <a:srgbClr val="FF0000"/>
                </a:solidFill>
                <a:cs typeface="B Titr" panose="00000700000000000000" pitchFamily="2" charset="-78"/>
              </a:rPr>
              <a:t>نحوه تشخیص مجلات علمی پژوهشی داخلی</a:t>
            </a:r>
            <a:endParaRPr lang="fa-IR" sz="2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 rtl="1"/>
            <a:r>
              <a:rPr lang="fa-IR" sz="25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برای دریافت آخرین لیست نشریات معتبر وزارت علوم به لینک زیر مراجعه کنید:</a:t>
            </a:r>
          </a:p>
          <a:p>
            <a:pPr rtl="1"/>
            <a:r>
              <a:rPr lang="en-US" sz="2000" dirty="0">
                <a:hlinkClick r:id="rId2"/>
              </a:rPr>
              <a:t>https://rppc.msrt.ir/fa/download/category/208/%D9%81%D9%87%D8%B1%D8%B3%D8%AA-%D9%86%D8%B4%D8%B1%DB%8C%D8%A7%D8%AA-%</a:t>
            </a:r>
            <a:r>
              <a:rPr lang="en-US" sz="2000" dirty="0" smtClean="0">
                <a:hlinkClick r:id="rId2"/>
              </a:rPr>
              <a:t>D9%85%D8%B9%D8%AA%D8%A8%D8%B1</a:t>
            </a:r>
            <a:endParaRPr lang="fa-IR" sz="2000" dirty="0" smtClean="0"/>
          </a:p>
        </p:txBody>
      </p:sp>
    </p:spTree>
    <p:extLst>
      <p:ext uri="{BB962C8B-B14F-4D97-AF65-F5344CB8AC3E}">
        <p14:creationId xmlns:p14="http://schemas.microsoft.com/office/powerpoint/2010/main" val="421250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247032" y="2614108"/>
            <a:ext cx="2574260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>
              <a:lnSpc>
                <a:spcPct val="150000"/>
              </a:lnSpc>
            </a:pPr>
            <a:r>
              <a:rPr lang="fa-IR" sz="2500" dirty="0" smtClean="0">
                <a:solidFill>
                  <a:srgbClr val="FF0000"/>
                </a:solidFill>
                <a:cs typeface="B Titr" panose="00000700000000000000" pitchFamily="2" charset="-78"/>
              </a:rPr>
              <a:t>فهرست نشریات نامعتبر</a:t>
            </a:r>
            <a:endParaRPr lang="fa-IR" sz="2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 rtl="1"/>
            <a:r>
              <a:rPr lang="fa-IR" sz="25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ضروری است قبل از هر گونه بررسی، ابتدا نام مجله در فهرست نشریات نامعتبر طبق لینک زیر جستجو شود.</a:t>
            </a:r>
          </a:p>
          <a:p>
            <a:pPr rtl="1"/>
            <a:r>
              <a:rPr lang="en-US" sz="2000" dirty="0">
                <a:hlinkClick r:id="rId2"/>
              </a:rPr>
              <a:t>https://rppc.msrt.ir/fa/download/category/209/%D9%81%D9%87%D8%B1%D8%B3%D8%AA-%D9%86%D8%B4%D8%B1%DB%8C%D8%A7%D8%AA-%D9%86%D8%A7%D9%85%D8%B9%D8%AA%D8%A8%D8%B1</a:t>
            </a:r>
            <a:endParaRPr lang="fa-IR" sz="2000" dirty="0" smtClean="0"/>
          </a:p>
        </p:txBody>
      </p:sp>
    </p:spTree>
    <p:extLst>
      <p:ext uri="{BB962C8B-B14F-4D97-AF65-F5344CB8AC3E}">
        <p14:creationId xmlns:p14="http://schemas.microsoft.com/office/powerpoint/2010/main" val="62097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247032" y="2614108"/>
            <a:ext cx="2574260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>
              <a:lnSpc>
                <a:spcPct val="150000"/>
              </a:lnSpc>
            </a:pPr>
            <a:r>
              <a:rPr lang="fa-IR" sz="2500" dirty="0" smtClean="0">
                <a:solidFill>
                  <a:srgbClr val="FF0000"/>
                </a:solidFill>
                <a:cs typeface="B Titr" panose="00000700000000000000" pitchFamily="2" charset="-78"/>
              </a:rPr>
              <a:t>ایندکس کننده های معتبر بین المللی</a:t>
            </a:r>
            <a:endParaRPr lang="fa-IR" sz="2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 rtl="1"/>
            <a:r>
              <a:rPr lang="fa-IR" sz="2800" dirty="0">
                <a:cs typeface="B Nazanin" panose="00000400000000000000" pitchFamily="2" charset="-78"/>
              </a:rPr>
              <a:t>اگر بخواهیم مجلات بین اللملی را از نظر درجه و اعتبار بررسی کنیم، بایستی تفاوت موسسات اصلی نمایه کننده(ایندکس) مجلات را بدانیم.</a:t>
            </a:r>
          </a:p>
          <a:p>
            <a:pPr algn="just" rtl="1"/>
            <a:r>
              <a:rPr lang="fa-IR" sz="2800" dirty="0">
                <a:cs typeface="B Nazanin" panose="00000400000000000000" pitchFamily="2" charset="-78"/>
              </a:rPr>
              <a:t> در حالت کلی چهار ایندکس کننده معتبر بین المللی در علوم مختلف عبارتند از: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 شرکت تامسون رویترز(</a:t>
            </a:r>
            <a:r>
              <a:rPr lang="en-US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Thomson Reuters</a:t>
            </a:r>
            <a:r>
              <a:rPr lang="fa-IR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)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اسکوپوس(</a:t>
            </a:r>
            <a:r>
              <a:rPr lang="en-US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Scopus</a:t>
            </a:r>
            <a:r>
              <a:rPr lang="fa-IR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)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پایگاه استنادی علوم جهان اسلام(</a:t>
            </a:r>
            <a:r>
              <a:rPr lang="en-US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ISC</a:t>
            </a:r>
            <a:r>
              <a:rPr lang="fa-IR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)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fa-IR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پاب مد(</a:t>
            </a:r>
            <a:r>
              <a:rPr lang="en-US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PubMed) </a:t>
            </a:r>
            <a:r>
              <a:rPr lang="fa-IR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) در زمینه پزشکی که مهمترین ابزار برای جستجوی پایگاه داده های آزاد (دیتابیس) مدلاین است.</a:t>
            </a:r>
            <a:endParaRPr lang="en-US" sz="28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845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مجلات تامسون (</a:t>
            </a:r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ISI</a:t>
            </a:r>
            <a:r>
              <a:rPr lang="fa-IR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):</a:t>
            </a:r>
            <a:r>
              <a:rPr lang="en-US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/>
            </a:r>
            <a:br>
              <a:rPr lang="en-US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</a:br>
            <a:endParaRPr lang="fa-IR" sz="28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 rtl="1"/>
            <a:r>
              <a:rPr lang="fa-IR" sz="22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شرکت </a:t>
            </a:r>
            <a:r>
              <a:rPr lang="fa-IR" sz="22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تامسون رویترز (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Thomson Reuters</a:t>
            </a:r>
            <a:r>
              <a:rPr lang="fa-IR" sz="22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) یک شرکت چندملیتی است که زیر مجموعه هایی دارد که یکی از این زیر مجموعه ها پایگاه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Web of Science </a:t>
            </a:r>
            <a:r>
              <a:rPr lang="fa-IR" sz="22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می باشد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sz="22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پایگاه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Web of Science (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WoS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) </a:t>
            </a:r>
            <a:r>
              <a:rPr lang="fa-IR" sz="22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یک نمایه استنادی علمی است که توسط تامسون رویترز ایجاد شده است و جستجوی استنادی جامع را فراهم می‌کند. به صورت عامیانه و متداول مقالاتی که در این پایگاه نمایه می شوند به مقالات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ISI  </a:t>
            </a:r>
            <a:r>
              <a:rPr lang="fa-IR" sz="22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شهرت یافته اند.</a:t>
            </a:r>
          </a:p>
          <a:p>
            <a:pPr algn="just" rtl="1"/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WoS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 </a:t>
            </a:r>
            <a:r>
              <a:rPr lang="fa-IR" sz="22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دو نوع مجله دارد که یکی دارای ایمپکت فاکتور بوده و دیگری بدون ایمپکت فاکتور هستند.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200" dirty="0">
              <a:latin typeface="Cambria" panose="02040503050406030204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  <a:p>
            <a:pPr algn="just" rtl="1"/>
            <a:r>
              <a:rPr lang="fa-IR" sz="22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به مجلاتی از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WoS</a:t>
            </a:r>
            <a:r>
              <a:rPr lang="fa-IR" sz="22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که دارای ایمپکت فاکتور هستند </a:t>
            </a:r>
            <a:r>
              <a:rPr lang="fa-IR" sz="22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مجلات</a:t>
            </a:r>
            <a:r>
              <a:rPr lang="en-US" sz="22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JCR </a:t>
            </a:r>
            <a:r>
              <a:rPr lang="fa-IR" sz="22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</a:t>
            </a:r>
            <a:r>
              <a:rPr lang="fa-IR" sz="22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گفته می شود و به مجلات بدون ایمپکت فاکتور، مجلات</a:t>
            </a:r>
            <a:r>
              <a:rPr lang="en-US" sz="22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ISI Listed </a:t>
            </a:r>
            <a:r>
              <a:rPr lang="fa-IR" sz="22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گویند.</a:t>
            </a:r>
          </a:p>
        </p:txBody>
      </p:sp>
    </p:spTree>
    <p:extLst>
      <p:ext uri="{BB962C8B-B14F-4D97-AF65-F5344CB8AC3E}">
        <p14:creationId xmlns:p14="http://schemas.microsoft.com/office/powerpoint/2010/main" val="66236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611" y="2391974"/>
            <a:ext cx="10457645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</a:pPr>
            <a:r>
              <a:rPr lang="fa-IR" sz="2800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به</a:t>
            </a:r>
            <a:r>
              <a:rPr lang="fa-IR" sz="2800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sz="2800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منظور</a:t>
            </a:r>
            <a:r>
              <a:rPr lang="fa-IR" sz="2800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sz="2800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ارزيابي</a:t>
            </a:r>
            <a:r>
              <a:rPr lang="fa-IR" sz="2800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sz="2800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صحيح</a:t>
            </a:r>
            <a:r>
              <a:rPr lang="fa-IR" sz="2800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sz="2800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فعاليت</a:t>
            </a:r>
            <a:r>
              <a:rPr lang="en-US" sz="2800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­</a:t>
            </a:r>
            <a:r>
              <a:rPr lang="fa-IR" sz="2800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هاي </a:t>
            </a:r>
            <a:r>
              <a:rPr lang="fa-IR" sz="2800" b="1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آموزشي</a:t>
            </a:r>
            <a:r>
              <a:rPr lang="fa-IR" sz="2800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،</a:t>
            </a:r>
            <a:r>
              <a:rPr lang="fa-IR" sz="2800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sz="2800" b="1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پژوهشي ـ فناوری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 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و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علمی </a:t>
            </a:r>
            <a:r>
              <a:rPr lang="fa-IR" sz="2800" b="1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ـ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 اجرايي</a:t>
            </a:r>
            <a:r>
              <a:rPr lang="fa-IR" sz="2800" b="1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sz="2800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اعضاي</a:t>
            </a:r>
            <a:r>
              <a:rPr lang="fa-IR" sz="2800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sz="2800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هيأت علمي</a:t>
            </a:r>
            <a:r>
              <a:rPr lang="fa-IR" sz="2800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واجرای </a:t>
            </a:r>
          </a:p>
          <a:p>
            <a:pPr algn="just" rtl="1">
              <a:lnSpc>
                <a:spcPct val="115000"/>
              </a:lnSpc>
            </a:pP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- تبصره 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9 ماده 4 صورتجلسه سومین نشست از دوره دوم هیات امنای دانشگاه، مصوبه مورخ </a:t>
            </a: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1394/08/05 </a:t>
            </a:r>
            <a:endParaRPr lang="fa-IR" sz="2800" dirty="0">
              <a:latin typeface="Calibri" panose="020F0502020204030204" pitchFamily="34" charset="0"/>
              <a:ea typeface="Calibri" panose="020F0502020204030204" pitchFamily="34" charset="0"/>
              <a:cs typeface="B Zar" panose="00000400000000000000" pitchFamily="2" charset="-78"/>
            </a:endParaRPr>
          </a:p>
          <a:p>
            <a:pPr algn="just" rtl="1">
              <a:lnSpc>
                <a:spcPct val="115000"/>
              </a:lnSpc>
            </a:pP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 - دستورالعمل 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اجرایی اعطای ترفیع پایه استحقاقی سالیانه اعضای هیأت علمی موضوع بخشنامه 20279/2 مورخ 15/12/1377 </a:t>
            </a:r>
            <a:endParaRPr lang="fa-IR" sz="2800" dirty="0" smtClean="0">
              <a:latin typeface="Calibri" panose="020F0502020204030204" pitchFamily="34" charset="0"/>
              <a:ea typeface="Calibri" panose="020F0502020204030204" pitchFamily="34" charset="0"/>
              <a:cs typeface="B Zar" panose="00000400000000000000" pitchFamily="2" charset="-78"/>
            </a:endParaRPr>
          </a:p>
          <a:p>
            <a:pPr algn="just" rtl="1">
              <a:lnSpc>
                <a:spcPct val="115000"/>
              </a:lnSpc>
            </a:pP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 - 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آیین­نامۀ ارتقاء اعضای هیئت علمی به شماره 97455/ و مورخ </a:t>
            </a: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1395/05/11 </a:t>
            </a:r>
          </a:p>
          <a:p>
            <a:pPr algn="just" rtl="1">
              <a:lnSpc>
                <a:spcPct val="115000"/>
              </a:lnSpc>
            </a:pP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 - شیوه 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نامه اجرایی آیین نامه ارتقاء به شماره 170334/ و مورخ </a:t>
            </a: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1395/08/08</a:t>
            </a:r>
          </a:p>
          <a:p>
            <a:pPr algn="just" rtl="1">
              <a:lnSpc>
                <a:spcPct val="115000"/>
              </a:lnSpc>
            </a:pP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 - آیین 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نامه استخدامی اعضای هیأت </a:t>
            </a: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علمی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87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45597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ضریب </a:t>
            </a:r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تاثیر </a:t>
            </a:r>
            <a:r>
              <a:rPr lang="fa-IR" sz="2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(</a:t>
            </a:r>
            <a:r>
              <a:rPr lang="en-US" sz="2200" b="1" dirty="0" err="1" smtClean="0">
                <a:solidFill>
                  <a:srgbClr val="FF0000"/>
                </a:solidFill>
                <a:cs typeface="B Nazanin" panose="00000400000000000000" pitchFamily="2" charset="-78"/>
              </a:rPr>
              <a:t>ImpactFactor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):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73336" y="2626684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 rtl="1"/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ارزش </a:t>
            </a:r>
            <a:r>
              <a:rPr lang="fa-IR" sz="2400" dirty="0">
                <a:cs typeface="B Nazanin" panose="00000400000000000000" pitchFamily="2" charset="-78"/>
              </a:rPr>
              <a:t>یک مقاله بر مبنای میزان تاثیر آن بر مقالات بعدی تعیین می شود. </a:t>
            </a:r>
            <a:r>
              <a:rPr lang="fa-IR" sz="2400" dirty="0" smtClean="0">
                <a:cs typeface="B Nazanin" panose="00000400000000000000" pitchFamily="2" charset="-78"/>
              </a:rPr>
              <a:t>ضریب </a:t>
            </a:r>
            <a:r>
              <a:rPr lang="fa-IR" sz="2400" dirty="0">
                <a:cs typeface="B Nazanin" panose="00000400000000000000" pitchFamily="2" charset="-78"/>
              </a:rPr>
              <a:t>تاثیر </a:t>
            </a:r>
            <a:r>
              <a:rPr lang="fa-IR" sz="2400" dirty="0" smtClean="0">
                <a:cs typeface="B Nazanin" panose="00000400000000000000" pitchFamily="2" charset="-78"/>
              </a:rPr>
              <a:t>(</a:t>
            </a:r>
            <a:r>
              <a:rPr lang="en-US" sz="2400" dirty="0" smtClean="0">
                <a:cs typeface="B Nazanin" panose="00000400000000000000" pitchFamily="2" charset="-78"/>
              </a:rPr>
              <a:t>Impact factor</a:t>
            </a:r>
            <a:r>
              <a:rPr lang="fa-IR" sz="2400" dirty="0" smtClean="0">
                <a:cs typeface="B Nazanin" panose="00000400000000000000" pitchFamily="2" charset="-78"/>
              </a:rPr>
              <a:t>)که </a:t>
            </a:r>
            <a:r>
              <a:rPr lang="fa-IR" sz="2400" dirty="0">
                <a:cs typeface="B Nazanin" panose="00000400000000000000" pitchFamily="2" charset="-78"/>
              </a:rPr>
              <a:t>معمولا به </a:t>
            </a:r>
            <a:r>
              <a:rPr lang="fa-IR" sz="2400" dirty="0" smtClean="0">
                <a:cs typeface="B Nazanin" panose="00000400000000000000" pitchFamily="2" charset="-78"/>
              </a:rPr>
              <a:t>صورت </a:t>
            </a:r>
            <a:r>
              <a:rPr lang="en-US" sz="2400" dirty="0" smtClean="0">
                <a:cs typeface="B Nazanin" panose="00000400000000000000" pitchFamily="2" charset="-78"/>
              </a:rPr>
              <a:t> IF</a:t>
            </a:r>
            <a:r>
              <a:rPr lang="fa-IR" sz="2400" dirty="0" smtClean="0">
                <a:cs typeface="B Nazanin" panose="00000400000000000000" pitchFamily="2" charset="-78"/>
              </a:rPr>
              <a:t>نشان </a:t>
            </a:r>
            <a:r>
              <a:rPr lang="fa-IR" sz="2400" dirty="0">
                <a:cs typeface="B Nazanin" panose="00000400000000000000" pitchFamily="2" charset="-78"/>
              </a:rPr>
              <a:t>داده می شود، حاصل نسبت تعداد استنادها به تعداد مقالات چاپ شده در ۲ سال قبل است که معرف این تاثیر است. در واقع </a:t>
            </a:r>
            <a:r>
              <a:rPr lang="fa-IR" sz="2400" dirty="0" smtClean="0">
                <a:cs typeface="B Nazanin" panose="00000400000000000000" pitchFamily="2" charset="-78"/>
              </a:rPr>
              <a:t>ضریب </a:t>
            </a:r>
            <a:r>
              <a:rPr lang="fa-IR" sz="2400" dirty="0">
                <a:cs typeface="B Nazanin" panose="00000400000000000000" pitchFamily="2" charset="-78"/>
              </a:rPr>
              <a:t>تاثیر یک شاخص کمی است که میزان مراجعه در سال های بعد به مقاله را نشان می دهد. به بیان ساده </a:t>
            </a:r>
            <a:r>
              <a:rPr lang="fa-IR" sz="2400" dirty="0" smtClean="0">
                <a:cs typeface="B Nazanin" panose="00000400000000000000" pitchFamily="2" charset="-78"/>
              </a:rPr>
              <a:t>تر</a:t>
            </a:r>
            <a:r>
              <a:rPr lang="en-US" sz="2400" dirty="0" smtClean="0">
                <a:cs typeface="B Nazanin" panose="00000400000000000000" pitchFamily="2" charset="-78"/>
              </a:rPr>
              <a:t>IF</a:t>
            </a:r>
            <a:r>
              <a:rPr lang="fa-IR" sz="2400" dirty="0" smtClean="0">
                <a:cs typeface="B Nazanin" panose="00000400000000000000" pitchFamily="2" charset="-78"/>
              </a:rPr>
              <a:t> بیان‌گر </a:t>
            </a:r>
            <a:r>
              <a:rPr lang="fa-IR" sz="2400" dirty="0">
                <a:cs typeface="B Nazanin" panose="00000400000000000000" pitchFamily="2" charset="-78"/>
              </a:rPr>
              <a:t>آن است که به طور متوسط، هرمقاله منتشر شده در یک مجله چند بار مورد ارجاع قرار گرفته است</a:t>
            </a:r>
            <a:r>
              <a:rPr lang="fa-IR" sz="2400" dirty="0" smtClean="0">
                <a:cs typeface="B Nazanin" panose="00000400000000000000" pitchFamily="2" charset="-78"/>
              </a:rPr>
              <a:t>. 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بعنوان مثال شاخص</a:t>
            </a:r>
            <a:r>
              <a:rPr lang="en-US" sz="2400" dirty="0" smtClean="0">
                <a:cs typeface="B Nazanin" panose="00000400000000000000" pitchFamily="2" charset="-78"/>
              </a:rPr>
              <a:t>IF </a:t>
            </a:r>
            <a:r>
              <a:rPr lang="fa-IR" sz="2400" dirty="0" smtClean="0">
                <a:cs typeface="B Nazanin" panose="00000400000000000000" pitchFamily="2" charset="-78"/>
              </a:rPr>
              <a:t> ژورنال </a:t>
            </a:r>
            <a:r>
              <a:rPr lang="fa-IR" sz="2400" dirty="0">
                <a:cs typeface="B Nazanin" panose="00000400000000000000" pitchFamily="2" charset="-78"/>
              </a:rPr>
              <a:t>در سال </a:t>
            </a:r>
            <a:r>
              <a:rPr lang="fa-IR" sz="2400" dirty="0" smtClean="0">
                <a:cs typeface="B Nazanin" panose="00000400000000000000" pitchFamily="2" charset="-78"/>
              </a:rPr>
              <a:t>2017 عبارتند از:</a:t>
            </a:r>
          </a:p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تعداد استناد یا رفرنس دادن در سال 2017 به هر مقاله ای که طی دو سال گذشته ی آن (2015 و 2016) چاپ شده است </a:t>
            </a:r>
            <a:r>
              <a:rPr lang="fa-IR" sz="24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تقسیم بر</a:t>
            </a:r>
            <a:r>
              <a:rPr lang="fa-IR" sz="2400" dirty="0" smtClean="0">
                <a:cs typeface="B Nazanin" panose="00000400000000000000" pitchFamily="2" charset="-78"/>
              </a:rPr>
              <a:t> کل مقالات چاپ شده در ژورنال طی دو سال گذشته ی آن (2015 و 2016).</a:t>
            </a:r>
          </a:p>
          <a:p>
            <a:pPr algn="just" rtl="1"/>
            <a:endParaRPr lang="fa-IR" sz="2200" dirty="0">
              <a:latin typeface="Cambria" panose="02040503050406030204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064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45597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مجلات </a:t>
            </a:r>
            <a:r>
              <a:rPr lang="en-US" sz="24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JCR</a:t>
            </a:r>
            <a:r>
              <a:rPr lang="fa-IR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: </a:t>
            </a:r>
            <a:endParaRPr lang="en-US" sz="24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  <a:p>
            <a:pPr algn="ctr" rtl="1"/>
            <a:endParaRPr lang="fa-IR" sz="22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3336" y="2626684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 rtl="1"/>
            <a:endParaRPr lang="fa-IR" sz="2400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400" dirty="0">
                <a:cs typeface="B Nazanin" panose="00000400000000000000" pitchFamily="2" charset="-78"/>
              </a:rPr>
              <a:t>گزارش استنادی مجلات (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Journal Citation Reports</a:t>
            </a:r>
            <a:r>
              <a:rPr lang="fa-IR" sz="2400" dirty="0">
                <a:cs typeface="B Nazanin" panose="00000400000000000000" pitchFamily="2" charset="-78"/>
              </a:rPr>
              <a:t>) یا به اختصار </a:t>
            </a:r>
            <a:r>
              <a:rPr lang="en-US" sz="2400" dirty="0">
                <a:cs typeface="B Nazanin" panose="00000400000000000000" pitchFamily="2" charset="-78"/>
                <a:hlinkClick r:id="rId2"/>
              </a:rPr>
              <a:t>JCR</a:t>
            </a:r>
            <a:r>
              <a:rPr lang="en-US" sz="2400" dirty="0">
                <a:cs typeface="B Nazanin" panose="00000400000000000000" pitchFamily="2" charset="-78"/>
              </a:rPr>
              <a:t>،  </a:t>
            </a:r>
            <a:r>
              <a:rPr lang="fa-IR" sz="2400" dirty="0">
                <a:cs typeface="B Nazanin" panose="00000400000000000000" pitchFamily="2" charset="-78"/>
              </a:rPr>
              <a:t>به صورت سالانه، توسط موسسه اطلاعات علمی تامسون منتشر می شود. </a:t>
            </a:r>
          </a:p>
          <a:p>
            <a:pPr algn="just" rtl="1"/>
            <a:r>
              <a:rPr lang="fa-IR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ورود مجلات به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JCR </a:t>
            </a:r>
            <a:r>
              <a:rPr lang="fa-IR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بسیار سخت است. آنها باید قوانین و استاندارد های بسیاری را که از سوی موسسه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ISI </a:t>
            </a:r>
            <a:r>
              <a:rPr lang="fa-IR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تعیین گردیده است، رعایت نمایند، بنابراین معتبرترین مجلات علمی، مجلاتی هستند که در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JCR </a:t>
            </a:r>
            <a:r>
              <a:rPr lang="fa-IR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نمایه می شوند.</a:t>
            </a:r>
          </a:p>
          <a:p>
            <a:pPr algn="just" rtl="1"/>
            <a:endParaRPr lang="fa-IR" sz="2200" dirty="0">
              <a:latin typeface="Cambria" panose="02040503050406030204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342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45597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تشخیص </a:t>
            </a:r>
            <a:r>
              <a:rPr lang="fa-IR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مجلات </a:t>
            </a:r>
            <a:r>
              <a:rPr lang="en-US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JCR</a:t>
            </a:r>
            <a:r>
              <a:rPr lang="fa-IR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: </a:t>
            </a:r>
            <a:endParaRPr lang="en-US" sz="24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  <a:p>
            <a:pPr algn="ctr" rtl="1"/>
            <a:endParaRPr lang="fa-IR" sz="22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3336" y="2626684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 rtl="1"/>
            <a:r>
              <a:rPr lang="fa-IR" sz="24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1- چک کردن آخرین فهرست نشریات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JCR</a:t>
            </a:r>
            <a:r>
              <a:rPr lang="fa-IR" sz="24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مندرج در سایت وزارت علوم به آدرس:</a:t>
            </a:r>
          </a:p>
          <a:p>
            <a:pPr rtl="1"/>
            <a:r>
              <a:rPr lang="en-US" sz="2400" dirty="0">
                <a:hlinkClick r:id="rId2"/>
              </a:rPr>
              <a:t>https://rppc.msrt.ir/fa/download/category/208/%D9%81%D9%87%D8%B1%D8%B3%D8%AA-%D9%86%D8%B4%D8%B1%DB%8C%D8%A7%D8%AA-%</a:t>
            </a:r>
            <a:r>
              <a:rPr lang="en-US" sz="2400" dirty="0" smtClean="0">
                <a:hlinkClick r:id="rId2"/>
              </a:rPr>
              <a:t>D9%85%D8%B9%D8%AA%D8%A8%D8%B1</a:t>
            </a:r>
            <a:endParaRPr lang="fa-IR" sz="2400" dirty="0" smtClean="0"/>
          </a:p>
          <a:p>
            <a:pPr rtl="1"/>
            <a:endParaRPr lang="fa-IR" sz="2400" dirty="0">
              <a:latin typeface="Cambria" panose="02040503050406030204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  <a:p>
            <a:pPr rtl="1"/>
            <a:endParaRPr lang="fa-IR" sz="2400" dirty="0" smtClean="0">
              <a:latin typeface="Cambria" panose="02040503050406030204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  <a:p>
            <a:pPr algn="ctr" rtl="1"/>
            <a:r>
              <a:rPr lang="fa-IR" sz="24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  <a:hlinkClick r:id="rId3" action="ppaction://hlinkfile"/>
              </a:rPr>
              <a:t>لیست مجلات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  <a:hlinkClick r:id="rId3" action="ppaction://hlinkfile"/>
              </a:rPr>
              <a:t>JCR-2017</a:t>
            </a:r>
            <a:endParaRPr lang="fa-IR" sz="2400" dirty="0" smtClean="0">
              <a:latin typeface="Cambria" panose="02040503050406030204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104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45597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تشخیص </a:t>
            </a:r>
            <a:r>
              <a:rPr lang="fa-IR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مجلات </a:t>
            </a:r>
            <a:r>
              <a:rPr lang="en-US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JCR</a:t>
            </a:r>
            <a:r>
              <a:rPr lang="fa-IR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: </a:t>
            </a:r>
            <a:endParaRPr lang="en-US" sz="24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  <a:p>
            <a:pPr algn="ctr" rtl="1"/>
            <a:endParaRPr lang="fa-IR" sz="22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3336" y="2626684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 rtl="1"/>
            <a:r>
              <a:rPr lang="fa-IR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2- برای فهمیدن اینکه یک مجله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JCR </a:t>
            </a:r>
            <a:r>
              <a:rPr lang="fa-IR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است، کافی </a:t>
            </a:r>
            <a:r>
              <a:rPr lang="fa-IR" sz="24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است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در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master journal list </a:t>
            </a:r>
            <a:r>
              <a:rPr lang="fa-IR" sz="24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</a:t>
            </a:r>
            <a:r>
              <a:rPr lang="fa-IR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بدانیم بخش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Coverage </a:t>
            </a:r>
            <a:r>
              <a:rPr lang="fa-IR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آن جز سه دسته ی زیر است. </a:t>
            </a:r>
            <a:r>
              <a:rPr lang="fa-IR" sz="2400" dirty="0">
                <a:cs typeface="B Nazanin" panose="00000400000000000000" pitchFamily="2" charset="-78"/>
              </a:rPr>
              <a:t>در غیر این صورت، آن مجله </a:t>
            </a:r>
            <a:r>
              <a:rPr lang="en-US" sz="2400" dirty="0">
                <a:cs typeface="B Nazanin" panose="00000400000000000000" pitchFamily="2" charset="-78"/>
              </a:rPr>
              <a:t>ISI listed </a:t>
            </a:r>
            <a:r>
              <a:rPr lang="fa-IR" sz="2400" dirty="0">
                <a:cs typeface="B Nazanin" panose="00000400000000000000" pitchFamily="2" charset="-78"/>
              </a:rPr>
              <a:t> به شمار میرود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r" rtl="1"/>
            <a:endParaRPr lang="fa-IR" sz="2400" dirty="0">
              <a:cs typeface="B Nazanin" panose="00000400000000000000" pitchFamily="2" charset="-78"/>
            </a:endParaRPr>
          </a:p>
          <a:p>
            <a:r>
              <a:rPr lang="fa-IR" sz="2400" b="1" dirty="0">
                <a:cs typeface="B Nazanin" panose="00000400000000000000" pitchFamily="2" charset="-78"/>
                <a:hlinkClick r:id="rId2"/>
              </a:rPr>
              <a:t> </a:t>
            </a:r>
            <a:r>
              <a:rPr lang="en-US" sz="2400" b="1" dirty="0">
                <a:cs typeface="B Nazanin" panose="00000400000000000000" pitchFamily="2" charset="-78"/>
                <a:hlinkClick r:id="rId2"/>
              </a:rPr>
              <a:t>Science Citation Index Expanded Source Publication</a:t>
            </a:r>
            <a:endParaRPr lang="en-US" sz="2400" dirty="0">
              <a:cs typeface="B Nazanin" panose="00000400000000000000" pitchFamily="2" charset="-78"/>
            </a:endParaRPr>
          </a:p>
          <a:p>
            <a:r>
              <a:rPr lang="en-US" sz="2400" b="1" dirty="0">
                <a:cs typeface="B Nazanin" panose="00000400000000000000" pitchFamily="2" charset="-78"/>
                <a:hlinkClick r:id="rId2"/>
              </a:rPr>
              <a:t>Arts and Humanities Citation Index Source Publication</a:t>
            </a:r>
            <a:endParaRPr lang="en-US" sz="2400" dirty="0">
              <a:cs typeface="B Nazanin" panose="00000400000000000000" pitchFamily="2" charset="-78"/>
            </a:endParaRPr>
          </a:p>
          <a:p>
            <a:r>
              <a:rPr lang="en-US" sz="2400" b="1" dirty="0">
                <a:cs typeface="B Nazanin" panose="00000400000000000000" pitchFamily="2" charset="-78"/>
                <a:hlinkClick r:id="rId2"/>
              </a:rPr>
              <a:t>Social Science Citation Index Source Publication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 rtl="1"/>
            <a:endParaRPr lang="fa-IR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4853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45597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تشخیص </a:t>
            </a:r>
            <a:r>
              <a:rPr lang="fa-IR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مجلات </a:t>
            </a:r>
            <a:r>
              <a:rPr lang="en-US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JCR</a:t>
            </a:r>
            <a:r>
              <a:rPr lang="fa-IR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: </a:t>
            </a:r>
            <a:endParaRPr lang="en-US" sz="24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  <a:p>
            <a:pPr algn="ctr" rtl="1"/>
            <a:endParaRPr lang="fa-IR" sz="22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3336" y="2626684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 rtl="1"/>
            <a:r>
              <a:rPr lang="fa-IR" sz="24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3- روش سوم تشخیص مجلات 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JCR</a:t>
            </a:r>
            <a:r>
              <a:rPr lang="fa-IR" sz="24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استفاده از سایت </a:t>
            </a:r>
            <a:r>
              <a:rPr lang="en-US" sz="2400" dirty="0">
                <a:hlinkClick r:id="rId2"/>
              </a:rPr>
              <a:t>http://impactfactor.ir</a:t>
            </a:r>
            <a:r>
              <a:rPr lang="en-US" sz="2400" dirty="0" smtClean="0">
                <a:hlinkClick r:id="rId2"/>
              </a:rPr>
              <a:t>/</a:t>
            </a:r>
            <a:r>
              <a:rPr lang="fa-IR" sz="24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می باشد.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endParaRPr lang="fa-IR" sz="2400" dirty="0">
              <a:cs typeface="B Nazanin" panose="00000400000000000000" pitchFamily="2" charset="-78"/>
            </a:endParaRPr>
          </a:p>
          <a:p>
            <a:r>
              <a:rPr lang="fa-IR" sz="2400" b="1" dirty="0">
                <a:cs typeface="B Nazanin" panose="00000400000000000000" pitchFamily="2" charset="-78"/>
                <a:hlinkClick r:id="rId3"/>
              </a:rPr>
              <a:t> </a:t>
            </a:r>
            <a:endParaRPr lang="fa-IR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016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45597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مجلات       </a:t>
            </a:r>
            <a:r>
              <a:rPr lang="en-US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ISI-listed</a:t>
            </a:r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  <a:endParaRPr lang="en-US" sz="24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  <a:p>
            <a:pPr algn="ctr" rtl="1"/>
            <a:endParaRPr lang="fa-IR" sz="22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3336" y="2626684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 rtl="1"/>
            <a:r>
              <a:rPr lang="fa-IR" sz="2400" dirty="0">
                <a:cs typeface="B Nazanin" panose="00000400000000000000" pitchFamily="2" charset="-78"/>
              </a:rPr>
              <a:t>این مجلات به مجلات پولی مشهور </a:t>
            </a:r>
            <a:r>
              <a:rPr lang="fa-IR" sz="2400" dirty="0" smtClean="0">
                <a:cs typeface="B Nazanin" panose="00000400000000000000" pitchFamily="2" charset="-78"/>
              </a:rPr>
              <a:t>هستند و دارای </a:t>
            </a:r>
            <a:r>
              <a:rPr lang="fa-IR" sz="2400" dirty="0">
                <a:cs typeface="B Nazanin" panose="00000400000000000000" pitchFamily="2" charset="-78"/>
              </a:rPr>
              <a:t>تاییدیه دانشگاههای معتبر داخلی و خارجی هستند و بدون ایمپکت فکتور </a:t>
            </a:r>
            <a:r>
              <a:rPr lang="fa-IR" sz="2400" dirty="0" smtClean="0">
                <a:cs typeface="B Nazanin" panose="00000400000000000000" pitchFamily="2" charset="-78"/>
              </a:rPr>
              <a:t>می باشند.</a:t>
            </a:r>
            <a:endParaRPr lang="fa-IR" sz="24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  <a:p>
            <a:pPr algn="just" rtl="1"/>
            <a:r>
              <a:rPr lang="fa-IR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اگر مقاله ای در سایت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mjl.clarivate.com</a:t>
            </a:r>
            <a:r>
              <a:rPr lang="fa-IR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جستجو و یافت شد ولی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Coverage </a:t>
            </a:r>
            <a:r>
              <a:rPr lang="fa-IR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آن جزو سه کاوریج اعلام شده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JCR</a:t>
            </a:r>
            <a:r>
              <a:rPr lang="fa-IR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نبود، آن مجله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ISI-listed</a:t>
            </a:r>
            <a:r>
              <a:rPr lang="fa-IR" sz="24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می باشد.</a:t>
            </a:r>
          </a:p>
          <a:p>
            <a:pPr algn="just" rtl="1"/>
            <a:endParaRPr lang="fa-IR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4179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05293" y="1943169"/>
            <a:ext cx="4903079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5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نحوه تشخیص مجلات </a:t>
            </a:r>
            <a:r>
              <a:rPr lang="en-US" sz="25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JCR</a:t>
            </a:r>
            <a:r>
              <a:rPr lang="fa-IR" sz="25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و </a:t>
            </a:r>
            <a:r>
              <a:rPr lang="en-US" sz="25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ISI-listed</a:t>
            </a:r>
            <a:r>
              <a:rPr lang="fa-IR" sz="25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</a:t>
            </a:r>
            <a:r>
              <a:rPr lang="fa-IR" sz="25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در </a:t>
            </a:r>
            <a:r>
              <a:rPr lang="en-US" sz="2500" b="1" dirty="0" err="1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mjl</a:t>
            </a:r>
            <a:r>
              <a:rPr lang="en-US" sz="25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clarivate</a:t>
            </a:r>
            <a:r>
              <a:rPr lang="fa-IR" sz="25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:</a:t>
            </a:r>
          </a:p>
          <a:p>
            <a:pPr algn="just" rtl="1"/>
            <a:endParaRPr lang="fa-IR" sz="25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  <a:p>
            <a:pPr algn="just" rtl="1"/>
            <a:endParaRPr lang="fa-IR" dirty="0">
              <a:latin typeface="Cambria" panose="02040503050406030204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092014" y="3637329"/>
            <a:ext cx="47163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0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2- در </a:t>
            </a:r>
            <a:r>
              <a:rPr lang="fa-IR" sz="20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قسمت جستجو نام مجله مورد </a:t>
            </a:r>
            <a:r>
              <a:rPr lang="fa-IR" sz="20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نظر، یا نام اختصاری آن یا در </a:t>
            </a:r>
            <a:r>
              <a:rPr lang="fa-IR" sz="20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صورت داشتن کد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ISSN </a:t>
            </a:r>
            <a:r>
              <a:rPr lang="fa-IR" sz="20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مجله، آن را وارد کنید. نوع جستجوی خود را انتخاب کنید و بر روی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search </a:t>
            </a:r>
            <a:r>
              <a:rPr lang="fa-IR" sz="20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کلیک کنید.</a:t>
            </a:r>
          </a:p>
        </p:txBody>
      </p:sp>
      <p:pic>
        <p:nvPicPr>
          <p:cNvPr id="1027" name="Picture 3" descr="C:\Users\Unknown\Desktop\aedd51b5f69b9b8a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2" r="4556"/>
          <a:stretch/>
        </p:blipFill>
        <p:spPr bwMode="auto">
          <a:xfrm>
            <a:off x="157655" y="2047875"/>
            <a:ext cx="6747639" cy="481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342496" y="2758090"/>
            <a:ext cx="446587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0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1-</a:t>
            </a:r>
            <a:r>
              <a:rPr lang="fa-IR" sz="25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ورود به سایت زیر:</a:t>
            </a:r>
            <a:endParaRPr lang="fa-IR" sz="2000" dirty="0">
              <a:latin typeface="Cambria" panose="02040503050406030204" pitchFamily="18" charset="0"/>
              <a:ea typeface="Cambria" panose="02040503050406030204" pitchFamily="18" charset="0"/>
              <a:cs typeface="B Nazanin" panose="00000400000000000000" pitchFamily="2" charset="-78"/>
              <a:hlinkClick r:id="rId3"/>
            </a:endParaRPr>
          </a:p>
          <a:p>
            <a:pPr rtl="1"/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  <a:hlinkClick r:id="rId3"/>
              </a:rPr>
              <a:t>Http://mjl.clarivate.com/</a:t>
            </a:r>
            <a:endParaRPr lang="fa-IR" sz="2000" dirty="0">
              <a:latin typeface="Cambria" panose="02040503050406030204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  <a:p>
            <a:pPr rtl="1"/>
            <a:endParaRPr lang="fa-IR" dirty="0"/>
          </a:p>
        </p:txBody>
      </p:sp>
      <p:sp>
        <p:nvSpPr>
          <p:cNvPr id="5" name="Rectangle 4"/>
          <p:cNvSpPr/>
          <p:nvPr/>
        </p:nvSpPr>
        <p:spPr>
          <a:xfrm>
            <a:off x="7127425" y="5019640"/>
            <a:ext cx="474942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0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3- چون در 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master journal list</a:t>
            </a:r>
            <a:r>
              <a:rPr lang="fa-IR" sz="20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</a:t>
            </a:r>
            <a:r>
              <a:rPr lang="fa-IR" sz="20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یافت شد بنابراین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ISI</a:t>
            </a:r>
            <a:r>
              <a:rPr lang="fa-IR" sz="20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می باشد ولی چون 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coverage</a:t>
            </a:r>
            <a:r>
              <a:rPr lang="fa-IR" sz="2000" dirty="0" smtClean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</a:t>
            </a:r>
            <a:r>
              <a:rPr lang="fa-IR" sz="20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آن جزو سه کاوریج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JCR</a:t>
            </a:r>
            <a:r>
              <a:rPr lang="fa-IR" sz="20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نمی باشد، لذا در دسته بندی مجلات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ISI-listed</a:t>
            </a:r>
            <a:r>
              <a:rPr lang="fa-IR" sz="2000" dirty="0">
                <a:latin typeface="Cambria" panose="02040503050406030204" pitchFamily="18" charset="0"/>
                <a:ea typeface="Cambria" panose="02040503050406030204" pitchFamily="18" charset="0"/>
                <a:cs typeface="B Nazanin" panose="00000400000000000000" pitchFamily="2" charset="-78"/>
              </a:rPr>
              <a:t> قرار می گیرد.</a:t>
            </a:r>
          </a:p>
        </p:txBody>
      </p:sp>
    </p:spTree>
    <p:extLst>
      <p:ext uri="{BB962C8B-B14F-4D97-AF65-F5344CB8AC3E}">
        <p14:creationId xmlns:p14="http://schemas.microsoft.com/office/powerpoint/2010/main" val="82974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45597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en-US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MIF</a:t>
            </a:r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 چیست؟</a:t>
            </a:r>
            <a:endParaRPr lang="en-US" sz="24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  <a:p>
            <a:pPr algn="ctr" rtl="1"/>
            <a:endParaRPr lang="fa-IR" sz="22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3336" y="2626684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 rtl="1"/>
            <a:r>
              <a:rPr lang="fa-IR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ضریب تاثیر میانگین (</a:t>
            </a:r>
            <a:r>
              <a:rPr lang="en-US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Median Impact Factor</a:t>
            </a:r>
            <a:r>
              <a:rPr lang="fa-IR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) به ضریب تاثیر مجلات در یک حوزه خاص اختصاص می یابد.</a:t>
            </a:r>
          </a:p>
          <a:p>
            <a:pPr algn="just" rtl="1"/>
            <a:r>
              <a:rPr lang="fa-IR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لیست زیر آخرین اطلاعات </a:t>
            </a:r>
            <a:r>
              <a:rPr lang="en-US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MIF</a:t>
            </a:r>
            <a:r>
              <a:rPr lang="fa-IR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 حوزه های مختلف را نشان می دهد.</a:t>
            </a:r>
          </a:p>
          <a:p>
            <a:pPr algn="just" rtl="1"/>
            <a:endParaRPr lang="fa-IR" sz="2400" dirty="0" smtClean="0">
              <a:cs typeface="B Nazanin" panose="00000400000000000000" pitchFamily="2" charset="-78"/>
            </a:endParaRPr>
          </a:p>
          <a:p>
            <a:pPr algn="ctr" rtl="1"/>
            <a:r>
              <a:rPr lang="en-US" sz="2400" dirty="0" smtClean="0">
                <a:cs typeface="B Nazanin" panose="00000400000000000000" pitchFamily="2" charset="-78"/>
                <a:hlinkClick r:id="rId2" action="ppaction://hlinkfile"/>
              </a:rPr>
              <a:t>MIF categories</a:t>
            </a:r>
            <a:endParaRPr lang="fa-IR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782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45597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نحوه اطلاع از اینکه مجله ما در چه حوزه ای قرار دارد:</a:t>
            </a:r>
            <a:endParaRPr lang="en-US" sz="24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  <a:p>
            <a:pPr algn="ctr" rtl="1"/>
            <a:endParaRPr lang="fa-IR" sz="22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3336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endParaRPr lang="fa-IR" sz="2400" dirty="0" smtClean="0">
              <a:latin typeface="Cambria" panose="02040503050406030204" pitchFamily="18" charset="0"/>
              <a:cs typeface="B Nazanin" panose="00000400000000000000" pitchFamily="2" charset="-78"/>
            </a:endParaRPr>
          </a:p>
          <a:p>
            <a:pPr algn="r" rtl="1"/>
            <a:endParaRPr lang="fa-IR" sz="2400" dirty="0">
              <a:latin typeface="Cambria" panose="02040503050406030204" pitchFamily="18" charset="0"/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latin typeface="Cambria" panose="02040503050406030204" pitchFamily="18" charset="0"/>
              <a:cs typeface="B Nazanin" panose="00000400000000000000" pitchFamily="2" charset="-78"/>
            </a:endParaRPr>
          </a:p>
          <a:p>
            <a:pPr algn="r" rtl="1"/>
            <a:endParaRPr lang="fa-IR" sz="2400" dirty="0">
              <a:latin typeface="Cambria" panose="02040503050406030204" pitchFamily="18" charset="0"/>
              <a:cs typeface="B Nazanin" panose="00000400000000000000" pitchFamily="2" charset="-78"/>
            </a:endParaRPr>
          </a:p>
          <a:p>
            <a:pPr algn="r" rtl="1"/>
            <a:r>
              <a:rPr lang="fa-IR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ورود به سایت</a:t>
            </a:r>
          </a:p>
          <a:p>
            <a:pPr algn="r" rtl="1"/>
            <a:r>
              <a:rPr lang="fa-IR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 </a:t>
            </a:r>
            <a:r>
              <a:rPr lang="en-US" sz="2400" dirty="0">
                <a:hlinkClick r:id="rId2"/>
              </a:rPr>
              <a:t>http://impactfactor.ir/</a:t>
            </a:r>
            <a:r>
              <a:rPr lang="fa-IR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 و</a:t>
            </a:r>
          </a:p>
          <a:p>
            <a:pPr algn="r" rtl="1"/>
            <a:r>
              <a:rPr lang="fa-IR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 وارد کردن </a:t>
            </a:r>
            <a:r>
              <a:rPr lang="en-US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ISSN</a:t>
            </a:r>
            <a:r>
              <a:rPr lang="fa-IR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 ژورنال:</a:t>
            </a:r>
          </a:p>
          <a:p>
            <a:pPr algn="just" rtl="1"/>
            <a:r>
              <a:rPr lang="fa-IR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همانطور که ملاحظه میکنید این</a:t>
            </a:r>
          </a:p>
          <a:p>
            <a:pPr algn="just" rtl="1"/>
            <a:r>
              <a:rPr lang="fa-IR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 مجله در سه حوزه مختلف قرار</a:t>
            </a:r>
          </a:p>
          <a:p>
            <a:pPr algn="just" rtl="1"/>
            <a:r>
              <a:rPr lang="fa-IR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 دارد.</a:t>
            </a:r>
          </a:p>
          <a:p>
            <a:pPr algn="just" rtl="1"/>
            <a:r>
              <a:rPr lang="fa-IR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بنابراین میانگین </a:t>
            </a:r>
            <a:r>
              <a:rPr lang="en-US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MIF</a:t>
            </a:r>
            <a:r>
              <a:rPr lang="fa-IR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 این سه</a:t>
            </a:r>
          </a:p>
          <a:p>
            <a:pPr algn="just" rtl="1"/>
            <a:r>
              <a:rPr lang="fa-IR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حوزه به عنوان </a:t>
            </a:r>
            <a:r>
              <a:rPr lang="en-US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MIF</a:t>
            </a:r>
            <a:r>
              <a:rPr lang="fa-IR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 موردنظر ما</a:t>
            </a:r>
          </a:p>
          <a:p>
            <a:pPr algn="just" rtl="1"/>
            <a:r>
              <a:rPr lang="fa-IR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درنظر گرفته می شود.</a:t>
            </a:r>
            <a:endParaRPr lang="fa-IR" sz="2400" dirty="0">
              <a:latin typeface="Cambria" panose="020405030504060302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400" dirty="0" smtClean="0">
              <a:latin typeface="Cambria" panose="020405030504060302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400" dirty="0">
              <a:latin typeface="Cambria" panose="020405030504060302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400" dirty="0" smtClean="0">
              <a:latin typeface="Cambria" panose="020405030504060302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400" dirty="0" smtClean="0">
              <a:latin typeface="Cambria" panose="020405030504060302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400" dirty="0" smtClean="0">
              <a:latin typeface="Cambria" panose="020405030504060302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400" dirty="0"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14" y="2764487"/>
            <a:ext cx="4949394" cy="359350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906073" y="3734873"/>
            <a:ext cx="940158" cy="3219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e 9"/>
          <p:cNvSpPr/>
          <p:nvPr/>
        </p:nvSpPr>
        <p:spPr>
          <a:xfrm>
            <a:off x="3373356" y="4056845"/>
            <a:ext cx="194092" cy="901521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45597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نحوه امتیاز دادن به مقالات </a:t>
            </a:r>
            <a:r>
              <a:rPr lang="en-US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ISI</a:t>
            </a:r>
            <a:endParaRPr lang="fa-IR" sz="22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3336" y="2626684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 rtl="1"/>
            <a:endParaRPr lang="fa-IR" sz="2400" dirty="0">
              <a:cs typeface="B Nazanin" panose="000004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71711550"/>
                  </p:ext>
                </p:extLst>
              </p:nvPr>
            </p:nvGraphicFramePr>
            <p:xfrm>
              <a:off x="705476" y="3295441"/>
              <a:ext cx="8127999" cy="2595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35459"/>
                    <a:gridCol w="2183207"/>
                    <a:gridCol w="2709333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توضیحات</a:t>
                          </a:r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امتیاز مقاله</a:t>
                          </a:r>
                          <a:r>
                            <a:rPr lang="fa-IR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 </a:t>
                          </a:r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X=IF/MIF</a:t>
                          </a:r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بر</a:t>
                          </a:r>
                          <a:r>
                            <a:rPr lang="fa-IR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 اساس نظر اعضای کارگروه ترفیعات استان</a:t>
                          </a:r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kern="1200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+mn-ea"/>
                              <a:cs typeface="B Nazanin" panose="00000400000000000000" pitchFamily="2" charset="-78"/>
                            </a:rPr>
                            <a:t>5-5.25</a:t>
                          </a:r>
                          <a:endParaRPr lang="en-US" sz="1800" kern="1200" baseline="0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ea typeface="+mn-ea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  <a:ea typeface="Cambria Math" panose="02040503050406030204" pitchFamily="18" charset="0"/>
                              <a:cs typeface="B Nazanin" panose="00000400000000000000" pitchFamily="2" charset="-78"/>
                            </a:rPr>
                            <a:t>0</a:t>
                          </a:r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≤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𝑋</m:t>
                              </m:r>
                              <m: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≤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0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.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4</m:t>
                              </m:r>
                            </m:oMath>
                          </a14:m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بر</a:t>
                          </a:r>
                          <a:r>
                            <a:rPr lang="fa-IR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 اساس نظر اعضای کارگروه ترفیعات استان</a:t>
                          </a:r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kern="1200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+mn-ea"/>
                              <a:cs typeface="B Nazanin" panose="00000400000000000000" pitchFamily="2" charset="-78"/>
                            </a:rPr>
                            <a:t>5.25-5.5</a:t>
                          </a:r>
                          <a:endParaRPr lang="en-US" sz="1800" kern="1200" baseline="0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ea typeface="+mn-ea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  <a:ea typeface="Cambria Math" panose="02040503050406030204" pitchFamily="18" charset="0"/>
                              <a:cs typeface="B Nazanin" panose="00000400000000000000" pitchFamily="2" charset="-78"/>
                            </a:rPr>
                            <a:t>0</a:t>
                          </a:r>
                          <a14:m>
                            <m:oMath xmlns:m="http://schemas.openxmlformats.org/officeDocument/2006/math"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.</m:t>
                              </m:r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4</m:t>
                              </m:r>
                              <m: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≤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𝑋</m:t>
                              </m:r>
                              <m: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≤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0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.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8</m:t>
                              </m:r>
                            </m:oMath>
                          </a14:m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بر</a:t>
                          </a:r>
                          <a:r>
                            <a:rPr lang="fa-IR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 اساس نظر اعضای کارگروه ترفیعات استان</a:t>
                          </a:r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kern="1200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+mn-ea"/>
                              <a:cs typeface="B Nazanin" panose="00000400000000000000" pitchFamily="2" charset="-78"/>
                            </a:rPr>
                            <a:t>5.5-6</a:t>
                          </a:r>
                          <a:endParaRPr lang="en-US" sz="1800" kern="1200" baseline="0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ea typeface="+mn-ea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  <a:ea typeface="Cambria Math" panose="02040503050406030204" pitchFamily="18" charset="0"/>
                              <a:cs typeface="B Nazanin" panose="00000400000000000000" pitchFamily="2" charset="-78"/>
                            </a:rPr>
                            <a:t>0</a:t>
                          </a:r>
                          <a14:m>
                            <m:oMath xmlns:m="http://schemas.openxmlformats.org/officeDocument/2006/math"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.</m:t>
                              </m:r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8</m:t>
                              </m:r>
                              <m: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≤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𝑋</m:t>
                              </m:r>
                              <m: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≤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1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.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2</m:t>
                              </m:r>
                            </m:oMath>
                          </a14:m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بر</a:t>
                          </a:r>
                          <a:r>
                            <a:rPr lang="fa-IR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 اساس نظر اعضای کارگروه ترفیعات استان</a:t>
                          </a:r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kern="1200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+mn-ea"/>
                              <a:cs typeface="B Nazanin" panose="00000400000000000000" pitchFamily="2" charset="-78"/>
                            </a:rPr>
                            <a:t>6-6.5</a:t>
                          </a:r>
                          <a:endParaRPr lang="en-US" sz="1800" kern="1200" baseline="0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ea typeface="+mn-ea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  <a:ea typeface="Cambria Math" panose="02040503050406030204" pitchFamily="18" charset="0"/>
                              <a:cs typeface="B Nazanin" panose="00000400000000000000" pitchFamily="2" charset="-78"/>
                            </a:rPr>
                            <a:t>1</a:t>
                          </a:r>
                          <a14:m>
                            <m:oMath xmlns:m="http://schemas.openxmlformats.org/officeDocument/2006/math"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.</m:t>
                              </m:r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2</m:t>
                              </m:r>
                              <m: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≤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𝑋</m:t>
                              </m:r>
                              <m: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≤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1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.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6</m:t>
                              </m:r>
                            </m:oMath>
                          </a14:m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بر</a:t>
                          </a:r>
                          <a:r>
                            <a:rPr lang="fa-IR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 اساس نظر اعضای کارگروه ترفیعات استان</a:t>
                          </a:r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kern="1200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+mn-ea"/>
                              <a:cs typeface="B Nazanin" panose="00000400000000000000" pitchFamily="2" charset="-78"/>
                            </a:rPr>
                            <a:t>6.5-7</a:t>
                          </a:r>
                          <a:endParaRPr lang="en-US" sz="1800" kern="1200" baseline="0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ea typeface="+mn-ea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  <a:ea typeface="Cambria Math" panose="02040503050406030204" pitchFamily="18" charset="0"/>
                              <a:cs typeface="B Nazanin" panose="00000400000000000000" pitchFamily="2" charset="-78"/>
                            </a:rPr>
                            <a:t>1</a:t>
                          </a:r>
                          <a14:m>
                            <m:oMath xmlns:m="http://schemas.openxmlformats.org/officeDocument/2006/math"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.</m:t>
                              </m:r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6</m:t>
                              </m:r>
                              <m: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≤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𝑋</m:t>
                              </m:r>
                              <m: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≤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2</m:t>
                              </m:r>
                            </m:oMath>
                          </a14:m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بر</a:t>
                          </a:r>
                          <a:r>
                            <a:rPr lang="fa-IR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 اساس نظر اعضای کارگروه ترفیعات استان</a:t>
                          </a:r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kern="1200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+mn-ea"/>
                              <a:cs typeface="B Nazanin" panose="00000400000000000000" pitchFamily="2" charset="-78"/>
                            </a:rPr>
                            <a:t>7</a:t>
                          </a:r>
                          <a:endParaRPr lang="en-US" sz="1800" kern="1200" baseline="0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ea typeface="+mn-ea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X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≥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B Nazanin" panose="00000400000000000000" pitchFamily="2" charset="-78"/>
                                </a:rPr>
                                <m:t>2</m:t>
                              </m:r>
                            </m:oMath>
                          </a14:m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71711550"/>
                  </p:ext>
                </p:extLst>
              </p:nvPr>
            </p:nvGraphicFramePr>
            <p:xfrm>
              <a:off x="705476" y="3295441"/>
              <a:ext cx="8127999" cy="2595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35459"/>
                    <a:gridCol w="2183207"/>
                    <a:gridCol w="2709333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توضیحات</a:t>
                          </a:r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امتیاز مقاله</a:t>
                          </a:r>
                          <a:r>
                            <a:rPr lang="fa-IR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 </a:t>
                          </a:r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X=IF/MIF</a:t>
                          </a:r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بر</a:t>
                          </a:r>
                          <a:r>
                            <a:rPr lang="fa-IR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 اساس نظر اعضای کارگروه ترفیعات استان</a:t>
                          </a:r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kern="1200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+mn-ea"/>
                              <a:cs typeface="B Nazanin" panose="00000400000000000000" pitchFamily="2" charset="-78"/>
                            </a:rPr>
                            <a:t>5-5.25</a:t>
                          </a:r>
                          <a:endParaRPr lang="en-US" sz="1800" kern="1200" baseline="0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ea typeface="+mn-ea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225" t="-109836" r="-899" b="-529508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بر</a:t>
                          </a:r>
                          <a:r>
                            <a:rPr lang="fa-IR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 اساس نظر اعضای کارگروه ترفیعات استان</a:t>
                          </a:r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kern="1200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+mn-ea"/>
                              <a:cs typeface="B Nazanin" panose="00000400000000000000" pitchFamily="2" charset="-78"/>
                            </a:rPr>
                            <a:t>5.25-5.5</a:t>
                          </a:r>
                          <a:endParaRPr lang="en-US" sz="1800" kern="1200" baseline="0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ea typeface="+mn-ea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225" t="-209836" r="-899" b="-429508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بر</a:t>
                          </a:r>
                          <a:r>
                            <a:rPr lang="fa-IR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 اساس نظر اعضای کارگروه ترفیعات استان</a:t>
                          </a:r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kern="1200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+mn-ea"/>
                              <a:cs typeface="B Nazanin" panose="00000400000000000000" pitchFamily="2" charset="-78"/>
                            </a:rPr>
                            <a:t>5.5-6</a:t>
                          </a:r>
                          <a:endParaRPr lang="en-US" sz="1800" kern="1200" baseline="0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ea typeface="+mn-ea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225" t="-309836" r="-899" b="-329508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بر</a:t>
                          </a:r>
                          <a:r>
                            <a:rPr lang="fa-IR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 اساس نظر اعضای کارگروه ترفیعات استان</a:t>
                          </a:r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kern="1200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+mn-ea"/>
                              <a:cs typeface="B Nazanin" panose="00000400000000000000" pitchFamily="2" charset="-78"/>
                            </a:rPr>
                            <a:t>6-6.5</a:t>
                          </a:r>
                          <a:endParaRPr lang="en-US" sz="1800" kern="1200" baseline="0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ea typeface="+mn-ea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225" t="-409836" r="-899" b="-229508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بر</a:t>
                          </a:r>
                          <a:r>
                            <a:rPr lang="fa-IR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 اساس نظر اعضای کارگروه ترفیعات استان</a:t>
                          </a:r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kern="1200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+mn-ea"/>
                              <a:cs typeface="B Nazanin" panose="00000400000000000000" pitchFamily="2" charset="-78"/>
                            </a:rPr>
                            <a:t>6.5-7</a:t>
                          </a:r>
                          <a:endParaRPr lang="en-US" sz="1800" kern="1200" baseline="0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ea typeface="+mn-ea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225" t="-509836" r="-899" b="-129508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بر</a:t>
                          </a:r>
                          <a:r>
                            <a:rPr lang="fa-IR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cs typeface="B Nazanin" panose="00000400000000000000" pitchFamily="2" charset="-78"/>
                            </a:rPr>
                            <a:t> اساس نظر اعضای کارگروه ترفیعات استان</a:t>
                          </a:r>
                          <a:endParaRPr lang="en-US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kern="1200" baseline="0" dirty="0" smtClean="0">
                              <a:solidFill>
                                <a:schemeClr val="tx1"/>
                              </a:solidFill>
                              <a:latin typeface="Cambria" panose="02040503050406030204" pitchFamily="18" charset="0"/>
                              <a:ea typeface="+mn-ea"/>
                              <a:cs typeface="B Nazanin" panose="00000400000000000000" pitchFamily="2" charset="-78"/>
                            </a:rPr>
                            <a:t>7</a:t>
                          </a:r>
                          <a:endParaRPr lang="en-US" sz="1800" kern="1200" baseline="0" dirty="0">
                            <a:solidFill>
                              <a:schemeClr val="tx1"/>
                            </a:solidFill>
                            <a:latin typeface="Cambria" panose="02040503050406030204" pitchFamily="18" charset="0"/>
                            <a:ea typeface="+mn-ea"/>
                            <a:cs typeface="B Nazanin" panose="00000400000000000000" pitchFamily="2" charset="-78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225" t="-609836" r="-899" b="-2950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0648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r>
              <a:rPr lang="fa-IR" sz="2800">
                <a:solidFill>
                  <a:srgbClr val="FF0000"/>
                </a:solidFill>
                <a:cs typeface="B Titr" panose="00000700000000000000" pitchFamily="2" charset="-78"/>
              </a:rPr>
              <a:t>شاخص­های انتخاب کارگروه­های منتخب استانی</a:t>
            </a:r>
            <a:r>
              <a:rPr lang="fa-IR" sz="2800">
                <a:solidFill>
                  <a:prstClr val="black"/>
                </a:solidFill>
              </a:rPr>
              <a:t> 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r" rtl="1">
              <a:lnSpc>
                <a:spcPct val="150000"/>
              </a:lnSpc>
            </a:pPr>
            <a:r>
              <a:rPr lang="fa-IR" sz="2400" b="1" dirty="0">
                <a:solidFill>
                  <a:prstClr val="black"/>
                </a:solidFill>
                <a:cs typeface="B Nazanin" panose="00000400000000000000" pitchFamily="2" charset="-78"/>
              </a:rPr>
              <a:t>*داشتن حداقل یک استادیار</a:t>
            </a:r>
            <a:endParaRPr lang="en-US" sz="24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400" b="1" dirty="0">
                <a:solidFill>
                  <a:prstClr val="black"/>
                </a:solidFill>
                <a:cs typeface="B Nazanin" panose="00000400000000000000" pitchFamily="2" charset="-78"/>
              </a:rPr>
              <a:t>*داشتن حداقل 10 عضو هیات علمی اعم از مربی و...</a:t>
            </a:r>
            <a:endParaRPr lang="en-US" sz="24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400" b="1" dirty="0">
                <a:solidFill>
                  <a:prstClr val="black"/>
                </a:solidFill>
                <a:cs typeface="B Nazanin" panose="00000400000000000000" pitchFamily="2" charset="-78"/>
              </a:rPr>
              <a:t>*ارزیابی عملکرد </a:t>
            </a:r>
            <a:r>
              <a:rPr lang="fa-IR" sz="24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گذشته( استاد سرآمد، تجدید نظر ترفیع سالیانه97و...)</a:t>
            </a:r>
            <a:endParaRPr lang="en-US" sz="2400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049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45597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نحوه امتیازدهی به مقالات </a:t>
            </a:r>
            <a:r>
              <a:rPr lang="en-US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ISI</a:t>
            </a:r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  <a:endParaRPr lang="en-US" sz="24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  <a:p>
            <a:pPr algn="ctr" rtl="1"/>
            <a:endParaRPr lang="fa-IR" sz="22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3336" y="2626684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 rtl="1"/>
            <a:r>
              <a:rPr lang="fa-IR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طبق فرمول عنوان شده در اسلایدهای قبل، ماکزیمم امتیاز قابل اعطا به مقالات          </a:t>
            </a:r>
            <a:r>
              <a:rPr lang="en-US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ISI-listed</a:t>
            </a:r>
            <a:r>
              <a:rPr lang="fa-IR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 (که فاقد </a:t>
            </a:r>
            <a:r>
              <a:rPr lang="en-US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IF</a:t>
            </a:r>
            <a:r>
              <a:rPr lang="fa-IR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 می باشد)، 5 امتیاز و به مقالات </a:t>
            </a:r>
            <a:r>
              <a:rPr lang="en-US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JCR</a:t>
            </a:r>
            <a:r>
              <a:rPr lang="fa-IR" sz="2400" dirty="0" smtClean="0">
                <a:latin typeface="Cambria" panose="02040503050406030204" pitchFamily="18" charset="0"/>
                <a:cs typeface="B Nazanin" panose="00000400000000000000" pitchFamily="2" charset="-78"/>
              </a:rPr>
              <a:t>، 7 امتیاز می باشد.</a:t>
            </a:r>
            <a:endParaRPr lang="fa-IR" sz="2400" dirty="0">
              <a:latin typeface="Cambria" panose="02040503050406030204" pitchFamily="18" charset="0"/>
              <a:ea typeface="Cambria" panose="020405030504060302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0375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45597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>
              <a:lnSpc>
                <a:spcPct val="150000"/>
              </a:lnSpc>
            </a:pPr>
            <a:r>
              <a:rPr lang="fa-IR" sz="2400" dirty="0">
                <a:solidFill>
                  <a:srgbClr val="FF0000"/>
                </a:solidFill>
                <a:cs typeface="B Titr" panose="00000700000000000000" pitchFamily="2" charset="-78"/>
              </a:rPr>
              <a:t>فعالیت های پژوهش و فناوری</a:t>
            </a:r>
            <a:endParaRPr lang="fa-IR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3336" y="2626684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 rtl="1"/>
            <a:endParaRPr lang="fa-IR" sz="2400" dirty="0">
              <a:cs typeface="B Nazanin" panose="00000400000000000000" pitchFamily="2" charset="-7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367054"/>
              </p:ext>
            </p:extLst>
          </p:nvPr>
        </p:nvGraphicFramePr>
        <p:xfrm>
          <a:off x="473336" y="2189408"/>
          <a:ext cx="8455511" cy="459894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00002"/>
                <a:gridCol w="2754117"/>
                <a:gridCol w="2075460"/>
                <a:gridCol w="1722998"/>
                <a:gridCol w="1602934"/>
              </a:tblGrid>
              <a:tr h="33135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بند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موضوع</a:t>
                      </a:r>
                      <a:endParaRPr lang="en-US" sz="12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امتیاز(در واحد کار یا نیمسال)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حداکثر امتیاز قابل احتساب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</a:tr>
              <a:tr h="102983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7</a:t>
                      </a:r>
                      <a:endParaRPr lang="en-US" sz="12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مقاله علمی ـ پژوهشی مستخرج از رساله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توضیحات: نقش متقاضی برای اخذ حداکثر امتیاز بشرح زیر است: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         -نویسنده نخست یا نویسنده مسئول مقاله باشد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         -پس از نام استاد راهنما به عنوان نویسنده دوم باشد.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69875" algn="l"/>
                          <a:tab pos="349250" algn="ctr"/>
                        </a:tabLs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69875" algn="l"/>
                          <a:tab pos="349250" algn="ctr"/>
                        </a:tabLs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تا 2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_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</a:tr>
              <a:tr h="74283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8</a:t>
                      </a:r>
                      <a:endParaRPr lang="en-US" sz="12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gridSpan="2"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تولید دانش فنی/اختراع یا اکتشاف منجر به تولید و تجاری­سازی محصول یا فرایند با تایید مراجع ذی­صلاح وزارتین و نیز هر نوع نوآوری که برای حل مشکلات و معضلات کشور موثر باشد و یا منجر به تولید خدمت یا محصول جدیدی در کشور شود.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مطابق با بندهای 10 گانه قید شده در آیین نامه</a:t>
                      </a:r>
                      <a:endParaRPr lang="en-US" sz="12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_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</a:tr>
              <a:tr h="395970">
                <a:tc rowSpan="5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9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rowSpan="5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اجرای طرح پژوهشی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داخل دانشگاه با تایید معاون پژوهشی دانشگاه</a:t>
                      </a: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تا 2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rowSpan="5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_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</a:tr>
              <a:tr h="2476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خارج </a:t>
                      </a:r>
                      <a:r>
                        <a:rPr lang="fa-IR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از دانشگاه (استانی، منطقه ای، ملی یا بین المللی بودن موضوع طرح) با تایید معاون پژوهشی دانشگاه و مطابق با شرایط مندرج در  بند 13 ماده 5 شیوه نامه اجرایی آیین نامه ارتقا</a:t>
                      </a: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46685" algn="l"/>
                          <a:tab pos="301625" algn="ctr"/>
                        </a:tabLs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بین­المللی تا 15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59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46685" algn="l"/>
                          <a:tab pos="301625" algn="ctr"/>
                        </a:tabLs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ملی تا 10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85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46685" algn="l"/>
                          <a:tab pos="301625" algn="ctr"/>
                        </a:tabLs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منطقه ای تا 7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85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46685" algn="l"/>
                          <a:tab pos="301625" algn="ctr"/>
                        </a:tabLs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استانی تا 5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7425">
                <a:tc gridSpan="5">
                  <a:txBody>
                    <a:bodyPr/>
                    <a:lstStyle/>
                    <a:p>
                      <a:pPr marL="0" marR="0" algn="r" rtl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</a:t>
                      </a:r>
                    </a:p>
                    <a:p>
                      <a:pPr marL="0" marR="0" algn="r" rtl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-به </a:t>
                      </a: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طرح­های پژوهشی که تاییدیه معاونت پژوهشی را نداشته باشند، 50% امتیاز تعلق می­گیرد.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-به طرح­هایی که ناشی از مسئولیت اجرایی و وظایف حقوقی متقاضي باشد یا با تخصص او مرتبط نباشد، امتیازی تعلق نمی­گیرد.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-طرح های خارج از دانشگاه به طرح­های</a:t>
                      </a: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ی 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اطلاق می­گردد که حداقل 50 درصد از اعتبار آن از خارج «مؤسسه» تأمین می­شود</a:t>
                      </a: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، مشروط به این که: 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موضوع طرح­ها در حوزۀ تخصصی فرد و یا در جهت مأموری</a:t>
                      </a: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 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«مؤسسۀ» محل خدمت وی باشد و گزارش نهایی آن­ها فرآیند داوری را طی کرده و به تأیید «مؤسسه» برسد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.</a:t>
                      </a:r>
                    </a:p>
                  </a:txBody>
                  <a:tcPr marL="61845" marR="6184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298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467847" y="2471506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>
              <a:lnSpc>
                <a:spcPct val="150000"/>
              </a:lnSpc>
            </a:pPr>
            <a:r>
              <a:rPr lang="fa-IR" sz="2400" dirty="0">
                <a:solidFill>
                  <a:srgbClr val="FF0000"/>
                </a:solidFill>
                <a:cs typeface="B Titr" panose="00000700000000000000" pitchFamily="2" charset="-78"/>
              </a:rPr>
              <a:t>فعالیت های پژوهش و فناوری</a:t>
            </a:r>
            <a:endParaRPr lang="fa-IR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092614"/>
              </p:ext>
            </p:extLst>
          </p:nvPr>
        </p:nvGraphicFramePr>
        <p:xfrm>
          <a:off x="1021976" y="2469194"/>
          <a:ext cx="7594014" cy="416892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00002"/>
                <a:gridCol w="2414789"/>
                <a:gridCol w="2414789"/>
                <a:gridCol w="1249250"/>
                <a:gridCol w="607592"/>
                <a:gridCol w="607592"/>
              </a:tblGrid>
              <a:tr h="57955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بند</a:t>
                      </a:r>
                      <a:endParaRPr lang="en-US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موضوع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امتیاز(در واحد کار یا نیمسال)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حداکثر </a:t>
                      </a:r>
                      <a:r>
                        <a:rPr lang="fa-IR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امتیاز </a:t>
                      </a:r>
                      <a:r>
                        <a:rPr lang="fa-IR" sz="12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در موضوع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حداکثر امتیاز قابل احتساب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</a:tr>
              <a:tr h="395267">
                <a:tc rowSpan="7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2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2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2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10</a:t>
                      </a:r>
                      <a:endParaRPr lang="en-US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اثر بدیع و</a:t>
                      </a:r>
                      <a:r>
                        <a:rPr lang="fa-IR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ارزنده هنری یا ادبی و فلسفی چاپ شده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hMerge="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69875" algn="l"/>
                          <a:tab pos="349250" algn="ctr"/>
                        </a:tabLst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تا</a:t>
                      </a:r>
                      <a:r>
                        <a:rPr lang="fa-IR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10</a:t>
                      </a:r>
                      <a:endParaRPr lang="fa-IR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rowSpan="7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fa-IR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fa-IR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fa-IR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fa-IR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30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</a:tr>
              <a:tr h="395267">
                <a:tc vMerge="1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rowSpan="6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fa-IR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fa-IR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fa-IR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fa-IR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برگزاری نمایشگاه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fa-IR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برگزاری نمایشگاه های</a:t>
                      </a:r>
                      <a:r>
                        <a:rPr lang="fa-IR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هنری داخل کشور با تایید دفتر امور هنری وزارت فرهنگ و ارشاد اسلامی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349250" algn="ctr"/>
                        </a:tabLst>
                        <a:defRPr/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تا 1/5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69875" algn="l"/>
                          <a:tab pos="349250" algn="ctr"/>
                        </a:tabLst>
                      </a:pPr>
                      <a:endParaRPr lang="fa-IR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3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</a:tr>
              <a:tr h="3756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69875" algn="l"/>
                          <a:tab pos="349250" algn="ctr"/>
                        </a:tabLst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تا 2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4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</a:tr>
              <a:tr h="5703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349250" algn="ctr"/>
                        </a:tabLst>
                        <a:defRPr/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تا 1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69875" algn="l"/>
                          <a:tab pos="349250" algn="ctr"/>
                        </a:tabLst>
                      </a:pP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</a:tr>
              <a:tr h="570389">
                <a:tc vMerge="1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vMerge="1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row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برگزاری نمایشگاه های</a:t>
                      </a:r>
                      <a:r>
                        <a:rPr lang="fa-IR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هنری خارج از کشور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349250" algn="ctr"/>
                        </a:tabLst>
                        <a:defRPr/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تا 2/5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5 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</a:tr>
              <a:tr h="570389">
                <a:tc vMerge="1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vMerge="1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69875" algn="l"/>
                          <a:tab pos="349250" algn="ctr"/>
                        </a:tabLst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تا 1/5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3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</a:tr>
              <a:tr h="297938">
                <a:tc vMerge="1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vMerge="1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349250" algn="ctr"/>
                        </a:tabLst>
                        <a:defRPr/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تا 0/5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984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455972" y="2240924"/>
            <a:ext cx="2205318" cy="42674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>
              <a:lnSpc>
                <a:spcPct val="150000"/>
              </a:lnSpc>
            </a:pPr>
            <a:r>
              <a:rPr lang="fa-IR" sz="2400" dirty="0">
                <a:solidFill>
                  <a:srgbClr val="FF0000"/>
                </a:solidFill>
                <a:cs typeface="B Titr" panose="00000700000000000000" pitchFamily="2" charset="-78"/>
              </a:rPr>
              <a:t>فعالیت های پژوهش و فناوری</a:t>
            </a:r>
            <a:endParaRPr lang="fa-IR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3336" y="2626684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 rtl="1"/>
            <a:endParaRPr lang="fa-IR" sz="2400" dirty="0">
              <a:cs typeface="B Nazanin" panose="00000400000000000000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632314"/>
              </p:ext>
            </p:extLst>
          </p:nvPr>
        </p:nvGraphicFramePr>
        <p:xfrm>
          <a:off x="331669" y="2201638"/>
          <a:ext cx="8597178" cy="431931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51517"/>
                <a:gridCol w="2756079"/>
                <a:gridCol w="965916"/>
                <a:gridCol w="2575774"/>
                <a:gridCol w="1113030"/>
                <a:gridCol w="834862"/>
              </a:tblGrid>
              <a:tr h="43440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بند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grid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موضوع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امتیاز(در واحد کار یا نیمسال)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حداکثر امتیاز قابل احتساب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</a:tr>
              <a:tr h="1252061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11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 grid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ایجاد ظرفیت فعال در جذب اعتبار پژوهشی (گرنت) داخلی یا بین­المللی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یک امتیاز به ازای هر 150 میلیون ریال گرنت داخلی یا 5000 دلار گرنت خارجی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_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</a:tr>
              <a:tr h="250412">
                <a:tc rowSpan="7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 rowSpan="7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تصنیف، تالیف، تصحیح انتقادی، ترجمه کتاب، دانشنامه و تجدیدچاپ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تصنیف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 b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15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_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</a:tr>
              <a:tr h="500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تالیف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انتشارات دانشگاهی (هر 100 صفحه تا 5 امتیاز)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 b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10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_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</a:tr>
              <a:tr h="500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انتشارات غیردانشگاهی (هر 100 صفحه تا 4 امتیاز)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 b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8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_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</a:tr>
              <a:tr h="2891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انتشارات آموزش و پرورش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 b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5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_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</a:tr>
              <a:tr h="3023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fa-IR" sz="1400" b="1" dirty="0" smtClean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تجدیدچاپ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انتشارات دانشگاهی و غیردانشگاهی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 b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30 %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_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</a:tr>
              <a:tr h="5388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انتشارات آموزش و پرورش (درصورتی که بدون تغییرات باشد)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 b="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_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</a:tr>
              <a:tr h="2504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تصحیح انتقادی/ترجمه مرتبط با تخصص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 b="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76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455972" y="2228045"/>
            <a:ext cx="2205318" cy="42803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>
              <a:lnSpc>
                <a:spcPct val="150000"/>
              </a:lnSpc>
            </a:pPr>
            <a:r>
              <a:rPr lang="fa-IR" sz="2400" dirty="0">
                <a:solidFill>
                  <a:srgbClr val="FF0000"/>
                </a:solidFill>
                <a:cs typeface="B Titr" panose="00000700000000000000" pitchFamily="2" charset="-78"/>
              </a:rPr>
              <a:t>فعالیت های پژوهش و فناوری</a:t>
            </a:r>
            <a:endParaRPr lang="fa-IR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3336" y="2626684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 rtl="1"/>
            <a:endParaRPr lang="fa-IR" sz="2400" dirty="0">
              <a:cs typeface="B Nazanin" panose="00000400000000000000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31669" y="2201638"/>
          <a:ext cx="8597178" cy="431931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51517"/>
                <a:gridCol w="2756079"/>
                <a:gridCol w="965916"/>
                <a:gridCol w="2575774"/>
                <a:gridCol w="1113030"/>
                <a:gridCol w="834862"/>
              </a:tblGrid>
              <a:tr h="43440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بند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grid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موضوع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امتیاز(در واحد کار یا نیمسال)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حداکثر امتیاز قابل احتساب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1845" marR="61845" marT="0" marB="0"/>
                </a:tc>
              </a:tr>
              <a:tr h="1252061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11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 grid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ایجاد ظرفیت فعال در جذب اعتبار پژوهشی (گرنت) داخلی یا بین­المللی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یک امتیاز به ازای هر 150 میلیون ریال گرنت داخلی یا 5000 دلار گرنت خارجی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_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</a:tr>
              <a:tr h="250412">
                <a:tc rowSpan="7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 rowSpan="7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تصنیف، تالیف، تصحیح انتقادی، ترجمه کتاب، دانشنامه و تجدیدچاپ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تصنیف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 b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15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_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</a:tr>
              <a:tr h="500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تالیف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انتشارات دانشگاهی (هر 100 صفحه تا 5 امتیاز)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 b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10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_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</a:tr>
              <a:tr h="500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انتشارات غیردانشگاهی (هر 100 صفحه تا 4 امتیاز)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 b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8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_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</a:tr>
              <a:tr h="2891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انتشارات آموزش و پرورش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 b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5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_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</a:tr>
              <a:tr h="3023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fa-IR" sz="1400" b="1" dirty="0" smtClean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تجدیدچاپ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انتشارات دانشگاهی و غیردانشگاهی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 b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30 %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_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</a:tr>
              <a:tr h="5388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انتشارات آموزش و پرورش (درصورتی که بدون تغییرات باشد)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 b="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_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</a:tr>
              <a:tr h="2504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تصحیح انتقادی/ترجمه مرتبط با تخصص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 b="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394" marR="6439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76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292439"/>
            <a:ext cx="2205318" cy="44045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>
              <a:lnSpc>
                <a:spcPct val="150000"/>
              </a:lnSpc>
            </a:pPr>
            <a:r>
              <a:rPr lang="fa-IR" sz="2000" dirty="0">
                <a:solidFill>
                  <a:srgbClr val="FF0000"/>
                </a:solidFill>
                <a:cs typeface="B Titr" panose="00000700000000000000" pitchFamily="2" charset="-78"/>
              </a:rPr>
              <a:t>فعالیت های پژوهش و فناوری</a:t>
            </a:r>
            <a:endParaRPr lang="fa-I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just" rtl="1">
              <a:lnSpc>
                <a:spcPct val="90000"/>
              </a:lnSpc>
              <a:spcBef>
                <a:spcPts val="1000"/>
              </a:spcBef>
            </a:pPr>
            <a:endParaRPr lang="en-US" sz="2800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165794"/>
              </p:ext>
            </p:extLst>
          </p:nvPr>
        </p:nvGraphicFramePr>
        <p:xfrm>
          <a:off x="494851" y="2308251"/>
          <a:ext cx="8558998" cy="431955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34852"/>
                <a:gridCol w="1725769"/>
                <a:gridCol w="1159098"/>
                <a:gridCol w="991674"/>
                <a:gridCol w="1918952"/>
                <a:gridCol w="1249250"/>
                <a:gridCol w="1179403"/>
              </a:tblGrid>
              <a:tr h="50589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بند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موضوع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امتیاز(در واحد کار یا نیمسال)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حداکثر امتیاز قابل احتساب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182461">
                <a:tc rowSpan="8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rowSpan="8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400" b="1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راهنمایی </a:t>
                      </a: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و مشاوره پایان نامه کارشناسی ارشد یا دکتری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4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کارشناسی </a:t>
                      </a: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ارشد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4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استاد </a:t>
                      </a: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راهنما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دانشگاه دولتی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rowSpan="8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289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دانشگاه غیردولتی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62890" algn="l"/>
                          <a:tab pos="302895" algn="ctr"/>
                          <a:tab pos="424815" algn="l"/>
                          <a:tab pos="617220" algn="ctr"/>
                        </a:tabLst>
                      </a:pPr>
                      <a:r>
                        <a:rPr lang="fa-IR" sz="14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1/5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4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4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استاد </a:t>
                      </a: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مشاور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دانشگاه دولتی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0/5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9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دانشگاه غیردولتی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0/25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0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4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دکتری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4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استاد </a:t>
                      </a: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راهنما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دانشگاه دولتی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82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دانشگاه غیردولتی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53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4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استاد </a:t>
                      </a: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مشاور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دانشگاه دولتی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1/5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38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دانشگاه غیردولتی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232">
                <a:tc rowSpan="5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کرسی­های نظریه­پردازی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ارائه کرسی­های علمی ـ ترویجی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 تا 4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_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5058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ارائه دستاوردها و نتایج علمی ـ پژوهشی برگرفته از کرسی­های نظریه­پردازی در همایش­ها و میزگردهای مراکز علمی ملی و بین­المللی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_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1612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نقد علمی در حوزه­های علوم بویژه علوم انسانی و معارف اسلامی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 تا 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_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1612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نوآوری در حوزه­های علوم بویژه علوم انسانی و معارف اسلامی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 تا 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_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42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نظریه پردازی در حوزه­های علوم بویژه علوم انسانی و معارف اسلامی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4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 تا 12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_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23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086377"/>
            <a:ext cx="2205318" cy="46106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>
              <a:lnSpc>
                <a:spcPct val="150000"/>
              </a:lnSpc>
            </a:pPr>
            <a:r>
              <a:rPr lang="fa-IR" sz="2000" dirty="0">
                <a:solidFill>
                  <a:srgbClr val="FF0000"/>
                </a:solidFill>
                <a:cs typeface="B Titr" panose="00000700000000000000" pitchFamily="2" charset="-78"/>
              </a:rPr>
              <a:t>فعالیت های پژوهش و فناوری</a:t>
            </a:r>
            <a:endParaRPr lang="fa-I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943776"/>
              </p:ext>
            </p:extLst>
          </p:nvPr>
        </p:nvGraphicFramePr>
        <p:xfrm>
          <a:off x="347729" y="2120529"/>
          <a:ext cx="8770513" cy="454788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50761"/>
                <a:gridCol w="3346570"/>
                <a:gridCol w="1143292"/>
                <a:gridCol w="2721017"/>
                <a:gridCol w="1108873"/>
              </a:tblGrid>
              <a:tr h="111716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ردیف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موضوع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امتیاز(در واحد کار یا نیمسال)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424815" algn="l"/>
                          <a:tab pos="617220" algn="ctr"/>
                        </a:tabLst>
                        <a:defRPr/>
                      </a:pPr>
                      <a:r>
                        <a:rPr lang="fa-IR" sz="10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حداکثر امتیاز قابل احتساب</a:t>
                      </a:r>
                      <a:endParaRPr lang="en-US" sz="1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151" marR="61151" marT="0" marB="0"/>
                </a:tc>
              </a:tr>
              <a:tr h="111716">
                <a:tc row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2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15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کسب رتبه در جشنواره­های داخلی و خارجی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جشنواره خارجی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000" b="1" dirty="0">
                          <a:effectLst/>
                          <a:cs typeface="B Nazanin" panose="00000400000000000000" pitchFamily="2" charset="-78"/>
                        </a:rPr>
                        <a:t>تا 6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</a:tr>
              <a:tr h="140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جشنواره داخلی 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000" b="1" dirty="0">
                          <a:effectLst/>
                          <a:cs typeface="B Nazanin" panose="00000400000000000000" pitchFamily="2" charset="-78"/>
                        </a:rPr>
                        <a:t>تا 5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</a:tr>
              <a:tr h="2483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در سطح دانشگاه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000" b="1" dirty="0">
                          <a:effectLst/>
                          <a:cs typeface="B Nazanin" panose="00000400000000000000" pitchFamily="2" charset="-78"/>
                        </a:rPr>
                        <a:t>تا 3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</a:tr>
              <a:tr h="305188">
                <a:tc rowSpan="11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16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 rowSpan="1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fa-IR" sz="1200" b="1" dirty="0" smtClean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fa-IR" sz="1200" b="1" dirty="0" smtClean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داوری و نظارت بر فعالیت­های پژوهشی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fa-IR" sz="1200" b="1" dirty="0" smtClean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 rowSpan="5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داوری مقالات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کنفرانس ملی (هر مورد)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000" b="1" dirty="0" smtClean="0">
                          <a:effectLst/>
                          <a:cs typeface="B Nazanin" panose="00000400000000000000" pitchFamily="2" charset="-78"/>
                        </a:rPr>
                        <a:t>تا 0/15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</a:tr>
              <a:tr h="3000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کنفرانس بین­المللی (هر مورد)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000" b="1" dirty="0" smtClean="0">
                          <a:effectLst/>
                          <a:cs typeface="B Nazanin" panose="00000400000000000000" pitchFamily="2" charset="-78"/>
                        </a:rPr>
                        <a:t>تا 0/25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</a:tr>
              <a:tr h="3000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مقاله علمی ترویجی (هر مورد)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000" b="1" dirty="0" smtClean="0">
                          <a:effectLst/>
                          <a:cs typeface="B Nazanin" panose="00000400000000000000" pitchFamily="2" charset="-78"/>
                        </a:rPr>
                        <a:t>تا 0/5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</a:tr>
              <a:tr h="3000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مقاله علمی پژوهشی (هر مورد)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000" b="1" dirty="0" smtClean="0">
                          <a:effectLst/>
                          <a:cs typeface="B Nazanin" panose="00000400000000000000" pitchFamily="2" charset="-78"/>
                        </a:rPr>
                        <a:t>تا 0/75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</a:tr>
              <a:tr h="289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مقاله 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ISI</a:t>
                      </a:r>
                      <a:r>
                        <a:rPr lang="fa-IR" sz="12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 (هر مورد)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000" b="1" dirty="0">
                          <a:effectLst/>
                          <a:cs typeface="B Nazanin" panose="00000400000000000000" pitchFamily="2" charset="-78"/>
                        </a:rPr>
                        <a:t>تا 1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</a:tr>
              <a:tr h="289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داوری طرح پژوهشی(هر مورد)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000" b="1" dirty="0">
                          <a:effectLst/>
                          <a:cs typeface="B Nazanin" panose="00000400000000000000" pitchFamily="2" charset="-78"/>
                        </a:rPr>
                        <a:t>تا 1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</a:tr>
              <a:tr h="281294">
                <a:tc vMerge="1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dirty="0">
                        <a:solidFill>
                          <a:schemeClr val="tx1"/>
                        </a:solidFill>
                        <a:effectLst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 grid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30810" algn="l"/>
                          <a:tab pos="424815" algn="l"/>
                          <a:tab pos="617220" algn="ctr"/>
                        </a:tabLs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درصورت نداشتن گواهی از معاونت پژوهشی دانشگاه، 50% امتیاز تعلق می­گیرد.	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9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نظارت بر طرح پژوهشی(هر مورد)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000" b="1" dirty="0">
                          <a:effectLst/>
                          <a:cs typeface="B Nazanin" panose="00000400000000000000" pitchFamily="2" charset="-78"/>
                        </a:rPr>
                        <a:t>تا </a:t>
                      </a:r>
                      <a:r>
                        <a:rPr lang="fa-IR" sz="1000" b="1" dirty="0" smtClean="0">
                          <a:effectLst/>
                          <a:cs typeface="B Nazanin" panose="00000400000000000000" pitchFamily="2" charset="-78"/>
                        </a:rPr>
                        <a:t>1/5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</a:tr>
              <a:tr h="289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30810" algn="l"/>
                          <a:tab pos="424815" algn="l"/>
                          <a:tab pos="617220" algn="ctr"/>
                        </a:tabLs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درصورت نداشتن گواهی از معاونت پژوهشی دانشگاه، 50% امتیاز تعلق می­گیرد.	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9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30810" algn="l"/>
                          <a:tab pos="424815" algn="l"/>
                          <a:tab pos="617220" algn="ctr"/>
                        </a:tabLst>
                      </a:pPr>
                      <a:r>
                        <a:rPr lang="fa-IR" sz="12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داوری کتاب (هر مورد)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30810" algn="l"/>
                          <a:tab pos="424815" algn="l"/>
                          <a:tab pos="617220" algn="ctr"/>
                        </a:tabLst>
                      </a:pPr>
                      <a:r>
                        <a:rPr lang="fa-IR" sz="1000" b="1" dirty="0">
                          <a:effectLst/>
                          <a:cs typeface="B Nazanin" panose="00000400000000000000" pitchFamily="2" charset="-78"/>
                        </a:rPr>
                        <a:t>تا 2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</a:tr>
              <a:tr h="289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30810" algn="l"/>
                          <a:tab pos="424815" algn="l"/>
                          <a:tab pos="617220" algn="ctr"/>
                        </a:tabLst>
                      </a:pPr>
                      <a:r>
                        <a:rPr lang="fa-IR" sz="12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درصورت نداشتن گواهی از معاونت پژوهشی دانشگاه، 50% امتیاز تعلق می­گیرد.	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1151" marR="6115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47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15102" y="2530799"/>
            <a:ext cx="2205318" cy="346915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>
              <a:lnSpc>
                <a:spcPct val="150000"/>
              </a:lnSpc>
            </a:pPr>
            <a:r>
              <a:rPr lang="fa-IR" sz="2000" dirty="0">
                <a:solidFill>
                  <a:srgbClr val="FF0000"/>
                </a:solidFill>
                <a:cs typeface="B Titr" panose="00000700000000000000" pitchFamily="2" charset="-78"/>
              </a:rPr>
              <a:t>نحوه محاسبه سهم پدیدآورندگان فعالیت­های پژوهشی مشترک </a:t>
            </a:r>
            <a:endParaRPr lang="fa-I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580942"/>
              </p:ext>
            </p:extLst>
          </p:nvPr>
        </p:nvGraphicFramePr>
        <p:xfrm>
          <a:off x="1271357" y="2662988"/>
          <a:ext cx="7350128" cy="333696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837532"/>
                <a:gridCol w="1837532"/>
                <a:gridCol w="1837532"/>
                <a:gridCol w="1837532"/>
              </a:tblGrid>
              <a:tr h="352775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تعداد</a:t>
                      </a: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 نویسندگان/همکاران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سهم (درصد)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مجموع ضرایب (درصد)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540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نفر اول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سایر نفرات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168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100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_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100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2168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90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150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2168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80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180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2168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190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2168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200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2168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 و بالاتر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30≥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حداکثر 250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95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086377"/>
            <a:ext cx="2205318" cy="46106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>
              <a:lnSpc>
                <a:spcPct val="150000"/>
              </a:lnSpc>
            </a:pPr>
            <a:r>
              <a:rPr lang="fa-IR" sz="2000" dirty="0">
                <a:solidFill>
                  <a:srgbClr val="FF0000"/>
                </a:solidFill>
                <a:cs typeface="B Titr" panose="00000700000000000000" pitchFamily="2" charset="-78"/>
              </a:rPr>
              <a:t>حداقل امتیاز پژوهشی لازم برای ترفیع سالیانه </a:t>
            </a:r>
            <a:endParaRPr lang="fa-I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r" rtl="1"/>
            <a:endParaRPr lang="en-US" sz="2200" dirty="0">
              <a:solidFill>
                <a:prstClr val="black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642457"/>
              </p:ext>
            </p:extLst>
          </p:nvPr>
        </p:nvGraphicFramePr>
        <p:xfrm>
          <a:off x="724394" y="3386004"/>
          <a:ext cx="7908967" cy="98145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484416"/>
                <a:gridCol w="4144488"/>
                <a:gridCol w="2280063"/>
              </a:tblGrid>
              <a:tr h="319098"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b="1" dirty="0"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200" b="1" dirty="0">
                          <a:effectLst/>
                          <a:cs typeface="B Nazanin" panose="00000400000000000000" pitchFamily="2" charset="-78"/>
                        </a:rPr>
                        <a:t>ماده 3</a:t>
                      </a:r>
                      <a:endParaRPr lang="en-US" sz="2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حداقل امتیاز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anose="00000400000000000000" pitchFamily="2" charset="-78"/>
                        </a:rPr>
                        <a:t>مربی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Nazanin" panose="00000400000000000000" pitchFamily="2" charset="-78"/>
                        </a:rPr>
                        <a:t>استادیار و بالاتر 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59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086377"/>
            <a:ext cx="2205318" cy="46106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>
              <a:lnSpc>
                <a:spcPct val="150000"/>
              </a:lnSpc>
            </a:pPr>
            <a:r>
              <a:rPr lang="fa-I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کسر امتیاز پژوهشی بواسطه حضور در پست اجرایی </a:t>
            </a:r>
            <a:endParaRPr lang="fa-I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r" rtl="1"/>
            <a:endParaRPr lang="en-US" sz="2200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694" y="2815115"/>
            <a:ext cx="8073824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</a:pP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اعضای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دارای پست اجرایی ستاره­دار مصوب چارت سازمانی دانشگاه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بر اساس مصوبه هیأت محترم رئیسه دانشگاه، نیازی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به کسب امتیاز پژوهشی جهت ترفیع سالیانه ندارند و درصورت داشتن امتیاز پژوهشی، امتیاز ایشان ذخیره می­شود.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</a:pPr>
            <a:r>
              <a:rPr lang="fa-IR" b="1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تبصره </a:t>
            </a:r>
            <a:r>
              <a:rPr lang="fa-IR" b="1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: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پست­های اجرایی بدون ستاره دانشگاه، </a:t>
            </a:r>
            <a:r>
              <a:rPr lang="fa-IR" u="sng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مشمول کسر امتیاز پژوهشی نمی­شوند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 و مجموع فعالیت اجرایی این اعضا صرفا در سقف </a:t>
            </a:r>
            <a:r>
              <a:rPr lang="fa-IR" u="sng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3  امتیاز اجرایی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 به این افراد تعلق می­گیرد.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</a:pPr>
            <a:r>
              <a:rPr lang="fa-IR" b="1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تبصره </a:t>
            </a:r>
            <a:r>
              <a:rPr lang="fa-IR" b="1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: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میزان کسر امتیاز پژوهشی عضو هیأت علمی بواسطه حضور در پست اجرایی، به نسبت مدت ماندگاری عضو در آن پست در بازه زمانی استحقاق پایه می­باشد.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tabLst>
                <a:tab pos="2359660" algn="r"/>
              </a:tabLst>
            </a:pPr>
            <a:r>
              <a:rPr lang="fa-IR" dirty="0" smtClean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در</a:t>
            </a:r>
            <a:r>
              <a:rPr lang="fa-IR" dirty="0" smtClean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صورت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عدم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کسب امتیاز لازم جهت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دریافت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پايه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در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کارگروه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ترفيعات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استان، امتيازات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کسب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شدة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عضو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هيأت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علمي از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محل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مادة سه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آيين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نامة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ارتقاء در آن سال،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براي استفاده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در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سال­هاي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بعد</a:t>
            </a:r>
            <a:r>
              <a:rPr lang="fa-IR" dirty="0">
                <a:latin typeface="Tahoma-Bold"/>
                <a:ea typeface="Calibri" panose="020F0502020204030204" pitchFamily="34" charset="0"/>
                <a:cs typeface="Tahoma-Bold"/>
              </a:rPr>
              <a:t> </a:t>
            </a:r>
            <a:r>
              <a:rPr lang="fa-IR" dirty="0">
                <a:latin typeface="Tahoma-Bold"/>
                <a:ea typeface="Calibri" panose="020F0502020204030204" pitchFamily="34" charset="0"/>
                <a:cs typeface="B Zar" panose="00000400000000000000" pitchFamily="2" charset="-78"/>
              </a:rPr>
              <a:t>ذخیره خواهد شد.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10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>
              <a:lnSpc>
                <a:spcPct val="150000"/>
              </a:lnSpc>
            </a:pPr>
            <a:r>
              <a:rPr lang="fa-IR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ترکیب</a:t>
            </a:r>
          </a:p>
          <a:p>
            <a:pPr lvl="0" algn="ctr">
              <a:lnSpc>
                <a:spcPct val="150000"/>
              </a:lnSpc>
            </a:pPr>
            <a:r>
              <a:rPr lang="fa-IR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 </a:t>
            </a:r>
            <a:r>
              <a:rPr lang="fa-IR" sz="2800" dirty="0">
                <a:solidFill>
                  <a:srgbClr val="FF0000"/>
                </a:solidFill>
                <a:cs typeface="B Titr" panose="00000700000000000000" pitchFamily="2" charset="-78"/>
              </a:rPr>
              <a:t>اعضای کارگروه اجرایی </a:t>
            </a:r>
            <a:r>
              <a:rPr lang="fa-IR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ترفیعات</a:t>
            </a:r>
          </a:p>
          <a:p>
            <a:pPr lvl="0" algn="ctr">
              <a:lnSpc>
                <a:spcPct val="150000"/>
              </a:lnSpc>
            </a:pPr>
            <a:r>
              <a:rPr lang="fa-IR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 </a:t>
            </a:r>
            <a:r>
              <a:rPr lang="fa-IR" sz="2800" dirty="0">
                <a:solidFill>
                  <a:srgbClr val="FF0000"/>
                </a:solidFill>
                <a:cs typeface="B Titr" panose="00000700000000000000" pitchFamily="2" charset="-78"/>
              </a:rPr>
              <a:t>استان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r" rtl="1"/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*رئیس استان (رئیس کارگروه) </a:t>
            </a: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r" rtl="1"/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*معاون آموزشی ـ پژوهشی استان (دبیر کارگروه)</a:t>
            </a: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r" rtl="1"/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*دو نفر عضو هیأت علمی دانشگاه فنی و حرفه­ای استان (عضو کارگروه) </a:t>
            </a: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r" rtl="1"/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*یک نفر از اعضای هیأت علمی متخصص در رشته تخصصی متقاضی شاغل در سایر دانشگاه­های استان، با مرتبه حداقل استادیاری جهت حضور در جلسات کارگروه (عضو کارگروه)</a:t>
            </a: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r" rtl="1"/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یک نفر کارشناس جهت دریافت پرونده و بررسی اولیه جهت طرح در </a:t>
            </a:r>
            <a:r>
              <a:rPr lang="fa-IR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کارگروه</a:t>
            </a:r>
            <a:br>
              <a:rPr lang="fa-IR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</a:br>
            <a:r>
              <a:rPr lang="fa-IR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(عضو بدون حق رای)</a:t>
            </a: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r" rtl="1"/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تبصره1: ابلاغ رئیس استان را معاون آموزشی دانشگاه و ابلاغ سایر اعضا را رئیس استان به مدت یکسال صادر می­نماید</a:t>
            </a:r>
            <a:endParaRPr lang="fa-I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066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>
              <a:lnSpc>
                <a:spcPct val="150000"/>
              </a:lnSpc>
            </a:pPr>
            <a:r>
              <a:rPr lang="fa-IR" sz="2300" dirty="0">
                <a:solidFill>
                  <a:srgbClr val="FF0000"/>
                </a:solidFill>
                <a:cs typeface="B Titr" panose="00000700000000000000" pitchFamily="2" charset="-78"/>
              </a:rPr>
              <a:t>فعالیت های علمی اجرایی</a:t>
            </a:r>
            <a:endParaRPr lang="fa-I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r" rtl="1"/>
            <a:r>
              <a:rPr lang="fa-IR" sz="2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مجموعه ای از فعالیت­های مبتنی بر مؤلفه­های علم، دانش و فناوری که هدف آن تقویت مدیریت اجرایی و توسعه زیرساخت­ها در حوزه­های مرتبط است</a:t>
            </a:r>
            <a:r>
              <a:rPr lang="fa-IR" sz="2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.</a:t>
            </a:r>
          </a:p>
          <a:p>
            <a:pPr lvl="0" algn="r" rtl="1"/>
            <a:endParaRPr lang="fa-IR" sz="2000" b="1" dirty="0">
              <a:solidFill>
                <a:prstClr val="black"/>
              </a:solidFill>
              <a:latin typeface="Calibri" panose="020F0502020204030204" pitchFamily="34" charset="0"/>
              <a:cs typeface="B Zar" panose="00000400000000000000" pitchFamily="2" charset="-78"/>
            </a:endParaRPr>
          </a:p>
          <a:p>
            <a:pPr lvl="0" algn="just" rtl="1">
              <a:lnSpc>
                <a:spcPct val="115000"/>
              </a:lnSpc>
            </a:pPr>
            <a:r>
              <a:rPr lang="fa-IR" sz="2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اکثر امتیاز قابل احتساب از فعالیت­های اجرایی، </a:t>
            </a:r>
            <a:r>
              <a:rPr lang="fa-IR" sz="20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سه امتیاز</a:t>
            </a:r>
            <a:r>
              <a:rPr lang="fa-IR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 </a:t>
            </a:r>
            <a:r>
              <a:rPr lang="fa-IR" sz="2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می­باشد.</a:t>
            </a:r>
            <a:endParaRPr lang="en-US" sz="20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r" rtl="1"/>
            <a:endParaRPr lang="en-US" sz="2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14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363148"/>
              </p:ext>
            </p:extLst>
          </p:nvPr>
        </p:nvGraphicFramePr>
        <p:xfrm>
          <a:off x="314326" y="2074057"/>
          <a:ext cx="8572499" cy="473110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89184"/>
                <a:gridCol w="6296073"/>
                <a:gridCol w="1887242"/>
              </a:tblGrid>
              <a:tr h="38303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بند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موضوع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امتیاز (</a:t>
                      </a: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در واحد کار یا نیمسال)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</a:tr>
              <a:tr h="38303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7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589915" algn="l"/>
                        </a:tabLs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حضور فعال و تمام وقت در موسسه و مشارکت بر اساس تکالیف تعیین شده در آیین­نامه­ مدیریت دانشگاه­ها و ... و سایر فعالیت­های اجرایی محوله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1 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</a:tr>
              <a:tr h="19151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7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557020" algn="ctr"/>
                        </a:tabLs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برپایی نمایشگاه­ها، اردوها یا سایر فعالیت­های فوق برنامه پژوهشی، فناوری، آموزشی و ...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2 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</a:tr>
              <a:tr h="19151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7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472565" algn="l"/>
                        </a:tabLs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طراحی و راه­اندازی آزمایشگاه­ها و کارگاه­های تخصصی ...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4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</a:tr>
              <a:tr h="205686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7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همکاری موثر در تاسیس دانشگاه، مراکز تحقیقاتی، موسسه­های آموزش عالی، پژوهشی و فناوری و ...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4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</a:tr>
              <a:tr h="19587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7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مدیرمسئولی، سردبیری، عضویت در هیأت تحریریه نشریه­های علمی معتبر و ریاست قطب­های علمی کشور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3 به ازای هر سال 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</a:tr>
              <a:tr h="19151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7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عضویت در یکی از هسته­های قطب­های علمی رسمی کشور/عضویت در هیأت مدیره و بازرسی انجمن­های علمی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05740" algn="l"/>
                          <a:tab pos="302895" algn="ctr"/>
                        </a:tabLst>
                      </a:pPr>
                      <a:r>
                        <a:rPr lang="fa-IR" sz="10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 به ازای هر سال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</a:tr>
              <a:tr h="38303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7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</a:t>
                      </a:r>
                      <a:endParaRPr lang="en-US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عضویت در شورای پارک­ها/مراکز رشد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929640" algn="l"/>
                          <a:tab pos="1021715" algn="ctr"/>
                        </a:tabLs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به ازای هر 50 ساعت حضور  1 امتیاز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</a:tr>
              <a:tr h="19151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7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8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دبیری همایش­های علمی در سطوح ملی، منطقه­ای و بین­المللی، با تایید شورای پژوهشی موسسه و یا نهادهای زیربط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2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</a:tr>
              <a:tr h="19151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7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9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ایفای مسئولیت در قوای سه­گانه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67640" algn="l"/>
                          <a:tab pos="360045" algn="ctr"/>
                        </a:tabLs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هر سال 4 تا 14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</a:tr>
              <a:tr h="200571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7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شرکت در شوراها، کارگروه­ها، کمیته­ها، هیأت­ها و کمیسیون­های رسمی و ... با موافقت رئیس موسسه و بر اساس حکم رسمی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2 به ازای هر سال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</a:tr>
              <a:tr h="19151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7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11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ایجاد رشته­های جدید و میان­رشته­ای با رویکرد رفع نیازهای اساسی کشور و ترویج کارآفرینی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5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</a:tr>
              <a:tr h="19151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7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12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راهبری پروژه­های بزرگ تحقیقاتی بین­رشته­ای (مدیریت پروژه) با تایید شورای پژوهشی موسسه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4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</a:tr>
              <a:tr h="19399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7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13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طراحی، تدوین و اجرای برنامه­ها و فعالیت­ها با هدف افزایش کارایی و اثربخشی نظام آموزش عالی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5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</a:tr>
              <a:tr h="38303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7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14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30810" algn="l"/>
                          <a:tab pos="424815" algn="l"/>
                          <a:tab pos="617220" algn="ctr"/>
                        </a:tabLs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طراحی سوال آزمون­های سراسری، با تایید سازمان سنجش آموزش کشور/مرکز سنجش آموزش وزارت بهداشت/ مرکز آزمون دانشگاه آزاد اسلامی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30810" algn="l"/>
                          <a:tab pos="424815" algn="l"/>
                          <a:tab pos="617220" algn="ctr"/>
                        </a:tabLs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هر 25 ساعت 1 امتیاز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</a:tr>
              <a:tr h="38303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7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15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طراحی سوال آزمون­های جامع منطقه­ای و درون دانشگاهی (جامع علوم پایه و پیش کارورزی)، ارتقای دستیاران، امتحان­های جامع دکتری تخصصی و نظایر آن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هر 50 ساعت 1 امتیاز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</a:tr>
              <a:tr h="19151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70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16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تدوین کتاب به شیوه گردآوری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4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</a:tr>
              <a:tr h="2185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7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17</a:t>
                      </a:r>
                      <a:endParaRPr lang="en-US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تدوین مجموعه مقاله­های همایش­های علمی معتبر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تا 2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</a:tr>
              <a:tr h="26908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7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18</a:t>
                      </a:r>
                      <a:endParaRPr lang="en-US" sz="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ایجاد ظرفیت فعال در جذب دانشجویان با تایید رئیس موسسه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24815" algn="l"/>
                          <a:tab pos="617220" algn="ctr"/>
                        </a:tabLst>
                      </a:pPr>
                      <a:r>
                        <a:rPr lang="fa-IR" sz="1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به ازای هر 10 دانشجو 1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8693" marR="48693" marT="0" marB="0" anchor="ctr"/>
                </a:tc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9238802" y="2074057"/>
            <a:ext cx="2205318" cy="47311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>
              <a:lnSpc>
                <a:spcPct val="150000"/>
              </a:lnSpc>
            </a:pPr>
            <a:r>
              <a:rPr lang="fa-IR" sz="2300" dirty="0">
                <a:solidFill>
                  <a:srgbClr val="FF0000"/>
                </a:solidFill>
                <a:cs typeface="B Titr" panose="00000700000000000000" pitchFamily="2" charset="-78"/>
              </a:rPr>
              <a:t>فعالیت های علمی اجرایی</a:t>
            </a:r>
            <a:endParaRPr lang="fa-I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3377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>
              <a:lnSpc>
                <a:spcPct val="150000"/>
              </a:lnSpc>
            </a:pPr>
            <a:r>
              <a:rPr lang="fa-IR" sz="2000" b="1" dirty="0">
                <a:solidFill>
                  <a:srgbClr val="FF0000"/>
                </a:solidFill>
                <a:cs typeface="B Titr" panose="00000700000000000000" pitchFamily="2" charset="-78"/>
              </a:rPr>
              <a:t>مجموع مواد (آموزشی، پژوهشی ـ فناوری و علمی ـ اجرایی)</a:t>
            </a:r>
            <a:endParaRPr lang="fa-I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r" rtl="1"/>
            <a:r>
              <a:rPr lang="fa-IR" sz="2400" dirty="0">
                <a:cs typeface="B Nazanin" panose="00000400000000000000" pitchFamily="2" charset="-78"/>
              </a:rPr>
              <a:t>حداقل امتیاز موردنیاز از هر یک از بند­های آموزشی، پژوهشی ـ فناوری و علمی ـ اجرایی و مجموع  مواد به تفکیک مرتبه برای دریافت یک پایه ترفیع سالیانه عبارت است از</a:t>
            </a:r>
            <a:r>
              <a:rPr lang="fa-IR" sz="2400" dirty="0" smtClean="0">
                <a:cs typeface="B Nazanin" panose="00000400000000000000" pitchFamily="2" charset="-78"/>
              </a:rPr>
              <a:t>:</a:t>
            </a:r>
          </a:p>
          <a:p>
            <a:pPr algn="r" rtl="1"/>
            <a:endParaRPr lang="fa-IR" sz="2400" dirty="0"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endParaRPr lang="fa-IR" sz="2400" dirty="0">
              <a:cs typeface="B Nazanin" panose="00000400000000000000" pitchFamily="2" charset="-78"/>
            </a:endParaRPr>
          </a:p>
          <a:p>
            <a:pPr algn="r" rtl="1"/>
            <a:endParaRPr lang="en-US" sz="2400" dirty="0" smtClean="0">
              <a:cs typeface="B Nazanin" panose="00000400000000000000" pitchFamily="2" charset="-78"/>
            </a:endParaRPr>
          </a:p>
          <a:p>
            <a:pPr algn="r" rtl="1"/>
            <a:endParaRPr lang="en-US" sz="2400" dirty="0">
              <a:cs typeface="B Nazanin" panose="00000400000000000000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940347"/>
              </p:ext>
            </p:extLst>
          </p:nvPr>
        </p:nvGraphicFramePr>
        <p:xfrm>
          <a:off x="1731190" y="4144489"/>
          <a:ext cx="6035271" cy="1977219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231590"/>
                <a:gridCol w="1193352"/>
                <a:gridCol w="1233184"/>
                <a:gridCol w="1192556"/>
                <a:gridCol w="1184589"/>
              </a:tblGrid>
              <a:tr h="69468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مرتبه علمی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امتیاز آموزشی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امتیاز پژوهشی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امتیاز اجرایی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  <a:cs typeface="B Titr" panose="00000700000000000000" pitchFamily="2" charset="-78"/>
                        </a:rPr>
                        <a:t>مجموع مواد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58785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مربی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_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69468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استادیار و بالاتر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_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12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87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82976" y="2654805"/>
            <a:ext cx="11095466" cy="35276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endParaRPr lang="en-US" sz="2400" b="1" dirty="0" smtClean="0">
              <a:cs typeface="B Nazanin" panose="00000400000000000000" pitchFamily="2" charset="-78"/>
            </a:endParaRPr>
          </a:p>
          <a:p>
            <a:pPr algn="ctr" rtl="1"/>
            <a:endParaRPr lang="en-US" sz="2400" b="1" dirty="0">
              <a:cs typeface="B Nazanin" panose="00000400000000000000" pitchFamily="2" charset="-78"/>
            </a:endParaRPr>
          </a:p>
          <a:p>
            <a:pPr algn="ctr" rtl="1"/>
            <a:endParaRPr lang="en-US" sz="2400" b="1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2400" b="1" dirty="0" smtClean="0">
                <a:cs typeface="B Nazanin" panose="00000400000000000000" pitchFamily="2" charset="-78"/>
              </a:rPr>
              <a:t>این </a:t>
            </a:r>
            <a:r>
              <a:rPr lang="fa-IR" sz="2400" b="1" dirty="0">
                <a:cs typeface="B Nazanin" panose="00000400000000000000" pitchFamily="2" charset="-78"/>
              </a:rPr>
              <a:t>دستورالعمل در 11 ماده و 6 تبصره در جلسه مورخ </a:t>
            </a:r>
            <a:r>
              <a:rPr lang="fa-IR" sz="2400" b="1" dirty="0" smtClean="0">
                <a:cs typeface="B Nazanin" panose="00000400000000000000" pitchFamily="2" charset="-78"/>
              </a:rPr>
              <a:t>98/03/21 </a:t>
            </a:r>
            <a:r>
              <a:rPr lang="fa-IR" sz="2400" b="1" dirty="0">
                <a:cs typeface="B Nazanin" panose="00000400000000000000" pitchFamily="2" charset="-78"/>
              </a:rPr>
              <a:t>هیأت رئیسه دانشگاه به تصویب رسید و اعتبار آن تا پایان سال تحصیلی  99-98 می­باشد.</a:t>
            </a:r>
            <a:endParaRPr lang="en-US" sz="2400" dirty="0">
              <a:cs typeface="B Nazanin" panose="00000400000000000000" pitchFamily="2" charset="-78"/>
            </a:endParaRPr>
          </a:p>
          <a:p>
            <a:pPr algn="r" rtl="1"/>
            <a:endParaRPr lang="fa-IR" sz="2400" dirty="0"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algn="r" rtl="1"/>
            <a:endParaRPr lang="fa-IR" sz="2400" dirty="0">
              <a:cs typeface="B Nazanin" panose="00000400000000000000" pitchFamily="2" charset="-78"/>
            </a:endParaRPr>
          </a:p>
          <a:p>
            <a:pPr algn="r" rtl="1"/>
            <a:endParaRPr lang="en-US" sz="2400" dirty="0" smtClean="0">
              <a:cs typeface="B Nazanin" panose="00000400000000000000" pitchFamily="2" charset="-78"/>
            </a:endParaRPr>
          </a:p>
          <a:p>
            <a:pPr algn="r" rtl="1"/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818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896"/>
            <a:ext cx="12192000" cy="5333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33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r>
              <a:rPr lang="fa-IR" sz="2800" dirty="0">
                <a:solidFill>
                  <a:srgbClr val="FF0000"/>
                </a:solidFill>
                <a:cs typeface="B Titr" panose="00000700000000000000" pitchFamily="2" charset="-78"/>
              </a:rPr>
              <a:t>وظایف کارگروه اجرایی </a:t>
            </a:r>
            <a:r>
              <a:rPr lang="fa-IR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ترفیعات</a:t>
            </a:r>
          </a:p>
          <a:p>
            <a:pPr lvl="0" algn="ctr"/>
            <a:r>
              <a:rPr lang="fa-IR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 </a:t>
            </a:r>
            <a:r>
              <a:rPr lang="fa-IR" sz="2800" dirty="0">
                <a:solidFill>
                  <a:srgbClr val="FF0000"/>
                </a:solidFill>
                <a:cs typeface="B Titr" panose="00000700000000000000" pitchFamily="2" charset="-78"/>
              </a:rPr>
              <a:t>استان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r" rtl="1">
              <a:lnSpc>
                <a:spcPct val="150000"/>
              </a:lnSpc>
            </a:pP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</a:t>
            </a:r>
            <a:r>
              <a:rPr lang="fa-IR" sz="2400" b="1" dirty="0">
                <a:solidFill>
                  <a:prstClr val="black"/>
                </a:solidFill>
                <a:cs typeface="B Nazanin" panose="00000400000000000000" pitchFamily="2" charset="-78"/>
              </a:rPr>
              <a:t>اعلام نظر درخصوص پایه ترفیع سالیانه اعضای هیأت علمی</a:t>
            </a:r>
            <a:endParaRPr lang="en-US" sz="24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400" b="1" dirty="0">
                <a:solidFill>
                  <a:prstClr val="black"/>
                </a:solidFill>
                <a:cs typeface="B Nazanin" panose="00000400000000000000" pitchFamily="2" charset="-78"/>
              </a:rPr>
              <a:t>*ارسال صورتجلسات کارگروه ترفیعات استانی به کمیته ترفیعات دانشگاه جهت تایید </a:t>
            </a:r>
            <a:r>
              <a:rPr lang="fa-IR" sz="24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نهایی (</a:t>
            </a:r>
            <a:r>
              <a:rPr lang="fa-IR" sz="2400" b="1" dirty="0" smtClean="0">
                <a:solidFill>
                  <a:prstClr val="black"/>
                </a:solidFill>
                <a:cs typeface="B Nazanin" panose="00000400000000000000" pitchFamily="2" charset="-78"/>
                <a:hlinkClick r:id="rId2" action="ppaction://hlinkfile"/>
              </a:rPr>
              <a:t>بر اساس فرمت ارسالی</a:t>
            </a:r>
            <a:r>
              <a:rPr lang="fa-IR" sz="24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)</a:t>
            </a:r>
          </a:p>
          <a:p>
            <a:pPr lvl="0" algn="r" rtl="1">
              <a:lnSpc>
                <a:spcPct val="150000"/>
              </a:lnSpc>
            </a:pP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0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>
              <a:lnSpc>
                <a:spcPct val="150000"/>
              </a:lnSpc>
            </a:pPr>
            <a:r>
              <a:rPr lang="fa-IR" sz="2800" dirty="0">
                <a:solidFill>
                  <a:srgbClr val="FF0000"/>
                </a:solidFill>
                <a:cs typeface="B Titr" panose="00000700000000000000" pitchFamily="2" charset="-78"/>
              </a:rPr>
              <a:t>ترکیب </a:t>
            </a:r>
            <a:endParaRPr lang="fa-IR" sz="2800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lvl="0" algn="ctr">
              <a:lnSpc>
                <a:spcPct val="150000"/>
              </a:lnSpc>
            </a:pPr>
            <a:r>
              <a:rPr lang="fa-IR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اعضای </a:t>
            </a:r>
          </a:p>
          <a:p>
            <a:pPr lvl="0" algn="ctr">
              <a:lnSpc>
                <a:spcPct val="150000"/>
              </a:lnSpc>
            </a:pPr>
            <a:r>
              <a:rPr lang="fa-IR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کمیته</a:t>
            </a:r>
          </a:p>
          <a:p>
            <a:pPr lvl="0" algn="ctr">
              <a:lnSpc>
                <a:spcPct val="150000"/>
              </a:lnSpc>
            </a:pPr>
            <a:r>
              <a:rPr lang="fa-IR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 </a:t>
            </a:r>
            <a:r>
              <a:rPr lang="fa-IR" sz="2800" dirty="0">
                <a:solidFill>
                  <a:srgbClr val="FF0000"/>
                </a:solidFill>
                <a:cs typeface="B Titr" panose="00000700000000000000" pitchFamily="2" charset="-78"/>
              </a:rPr>
              <a:t>ترفیعات دانشگاه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just" rtl="1">
              <a:lnSpc>
                <a:spcPct val="150000"/>
              </a:lnSpc>
            </a:pPr>
            <a:r>
              <a:rPr lang="fa-IR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*معاون آموزشی(رئیس کمیته)</a:t>
            </a:r>
            <a:endParaRPr lang="en-US" sz="24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rtl="1">
              <a:lnSpc>
                <a:spcPct val="150000"/>
              </a:lnSpc>
            </a:pPr>
            <a:r>
              <a:rPr lang="fa-IR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*معاون پژوهشی </a:t>
            </a:r>
            <a:endParaRPr lang="en-US" sz="24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rtl="1">
              <a:lnSpc>
                <a:spcPct val="150000"/>
              </a:lnSpc>
            </a:pPr>
            <a:r>
              <a:rPr lang="fa-IR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*نماینده رئیس دانشگاه </a:t>
            </a:r>
          </a:p>
          <a:p>
            <a:pPr lvl="0" algn="just" rtl="1">
              <a:lnSpc>
                <a:spcPct val="150000"/>
              </a:lnSpc>
            </a:pPr>
            <a:r>
              <a:rPr lang="fa-IR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*مدیرکل امور اداری دانشگاه</a:t>
            </a:r>
            <a:endParaRPr lang="en-US" sz="24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63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21976" y="2837329"/>
            <a:ext cx="7906871" cy="31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638852" y="2614108"/>
            <a:ext cx="2205318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>
              <a:lnSpc>
                <a:spcPct val="150000"/>
              </a:lnSpc>
            </a:pPr>
            <a:r>
              <a:rPr lang="fa-IR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وظایف</a:t>
            </a:r>
          </a:p>
          <a:p>
            <a:pPr lvl="0" algn="ctr">
              <a:lnSpc>
                <a:spcPct val="150000"/>
              </a:lnSpc>
            </a:pPr>
            <a:r>
              <a:rPr lang="fa-IR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 کمیته</a:t>
            </a:r>
          </a:p>
          <a:p>
            <a:pPr lvl="0" algn="ctr">
              <a:lnSpc>
                <a:spcPct val="150000"/>
              </a:lnSpc>
            </a:pPr>
            <a:r>
              <a:rPr lang="fa-IR" sz="2800" dirty="0" smtClean="0">
                <a:solidFill>
                  <a:srgbClr val="FF0000"/>
                </a:solidFill>
                <a:cs typeface="B Titr" panose="00000700000000000000" pitchFamily="2" charset="-78"/>
              </a:rPr>
              <a:t> </a:t>
            </a:r>
            <a:r>
              <a:rPr lang="fa-IR" sz="2800" dirty="0">
                <a:solidFill>
                  <a:srgbClr val="FF0000"/>
                </a:solidFill>
                <a:cs typeface="B Titr" panose="00000700000000000000" pitchFamily="2" charset="-78"/>
              </a:rPr>
              <a:t>ترفیعات دانشگاه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851" y="2614108"/>
            <a:ext cx="8455511" cy="38942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r" rtl="1"/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نظارت و رسیدگی بر عملکرد کارگروه­های ترفیعات استانی</a:t>
            </a: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r" rtl="1"/>
            <a:r>
              <a:rPr lang="en-US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تایید نهایی صورتجلسات کارگروه ترفیعات استانی توسط رئیس کمیته ترفیعات دانشگاه</a:t>
            </a: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r" rtl="1"/>
            <a:r>
              <a:rPr lang="en-US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ارسال صورتجلسات تاییدشده به امور اداری دانشگاه جهت صدور حکم و ابلاغ نتایج به کمیته ترفیعات استانی</a:t>
            </a: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r" rtl="1"/>
            <a:r>
              <a:rPr lang="en-US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تصمیم­گیری در خصوص اعطای 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پایه­های </a:t>
            </a:r>
            <a:r>
              <a:rPr lang="fa-IR" sz="2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استحقاقی 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غیر از پایه ترفیع </a:t>
            </a:r>
            <a:r>
              <a:rPr lang="fa-IR" sz="2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سالیانه شامل: 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پایه­های بورس، ترفیع نظام، ایثارگری، صلاحیت مدرسی و تشویقی.</a:t>
            </a:r>
            <a:endParaRPr lang="en-US" sz="2200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lvl="0" algn="r" rtl="1"/>
            <a:r>
              <a:rPr lang="en-US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*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تصمیم­گیری در 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خصوص اعطای پایه­های احتساب سنوات قبل از تبدیل وضع عضو به هیأت علمی رسمی</a:t>
            </a:r>
            <a:r>
              <a:rPr lang="fa-IR" sz="2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­-آزمایشی</a:t>
            </a:r>
            <a:endParaRPr lang="en-US" sz="22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lvl="0" algn="r" rtl="1"/>
            <a:r>
              <a:rPr lang="en-US" sz="2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*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تصمیم­گیری در خصوص </a:t>
            </a:r>
            <a:r>
              <a:rPr lang="fa-IR" sz="2200" b="1" dirty="0">
                <a:solidFill>
                  <a:srgbClr val="FF0000"/>
                </a:solidFill>
                <a:cs typeface="B Nazanin" panose="00000400000000000000" pitchFamily="2" charset="-78"/>
              </a:rPr>
              <a:t>رکود علمی </a:t>
            </a:r>
            <a:r>
              <a:rPr lang="fa-IR" sz="2200" b="1" dirty="0">
                <a:solidFill>
                  <a:prstClr val="black"/>
                </a:solidFill>
                <a:cs typeface="B Nazanin" panose="00000400000000000000" pitchFamily="2" charset="-78"/>
              </a:rPr>
              <a:t>اعضای هیأت علمی</a:t>
            </a:r>
            <a:endParaRPr lang="en-US" sz="2200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4107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evel 1"/>
          <p:cNvSpPr/>
          <p:nvPr/>
        </p:nvSpPr>
        <p:spPr>
          <a:xfrm>
            <a:off x="3629340" y="2418673"/>
            <a:ext cx="4829175" cy="341899"/>
          </a:xfrm>
          <a:prstGeom prst="bevel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B Nazanin" panose="00000400000000000000" pitchFamily="2" charset="-78"/>
              </a:rPr>
              <a:t>تکمیل فرم های ترفیع و ارسال به مدیرگروه/معاون آموزشی مربوطه در دانشکده/آموزشکده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5686742" y="2785557"/>
            <a:ext cx="809625" cy="61551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105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B Nazanin" panose="00000400000000000000" pitchFamily="2" charset="-78"/>
              </a:rPr>
              <a:t>تایید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 rot="5400000">
            <a:off x="5240950" y="2478291"/>
            <a:ext cx="379866" cy="91440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vert270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B Nazanin" panose="00000400000000000000" pitchFamily="2" charset="-78"/>
              </a:rPr>
              <a:t>عدم تایید</a:t>
            </a:r>
            <a:endParaRPr lang="en-US" sz="1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Bevel 4"/>
          <p:cNvSpPr/>
          <p:nvPr/>
        </p:nvSpPr>
        <p:spPr>
          <a:xfrm>
            <a:off x="3515932" y="2832742"/>
            <a:ext cx="1457751" cy="283292"/>
          </a:xfrm>
          <a:prstGeom prst="bevel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1100" b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B Nazanin" panose="00000400000000000000" pitchFamily="2" charset="-78"/>
              </a:rPr>
              <a:t>اطلاع­رسانی به متقاضی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Bevel 5"/>
          <p:cNvSpPr/>
          <p:nvPr/>
        </p:nvSpPr>
        <p:spPr>
          <a:xfrm>
            <a:off x="3670259" y="3406410"/>
            <a:ext cx="4733925" cy="321104"/>
          </a:xfrm>
          <a:prstGeom prst="bevel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fa-IR" sz="1200" b="1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+mn-ea"/>
              <a:cs typeface="B Nazanin" panose="00000400000000000000" pitchFamily="2" charset="-78"/>
            </a:endParaRPr>
          </a:p>
          <a:p>
            <a:pPr marL="22860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12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B Nazanin" panose="00000400000000000000" pitchFamily="2" charset="-78"/>
              </a:rPr>
              <a:t>ارسال </a:t>
            </a:r>
            <a:r>
              <a:rPr lang="fa-IR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B Nazanin" panose="00000400000000000000" pitchFamily="2" charset="-78"/>
              </a:rPr>
              <a:t>به رئیس دانشکده/آموزشکده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B Nazanin" panose="00000400000000000000" pitchFamily="2" charset="-78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686742" y="3719385"/>
            <a:ext cx="809625" cy="631914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105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B Nazanin" panose="00000400000000000000" pitchFamily="2" charset="-78"/>
              </a:rPr>
              <a:t>تایید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Bevel 7"/>
          <p:cNvSpPr/>
          <p:nvPr/>
        </p:nvSpPr>
        <p:spPr>
          <a:xfrm>
            <a:off x="3670259" y="4346591"/>
            <a:ext cx="4733925" cy="351325"/>
          </a:xfrm>
          <a:prstGeom prst="bevel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fa-IR" sz="1200" b="1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+mn-ea"/>
              <a:cs typeface="B Nazanin" panose="00000400000000000000" pitchFamily="2" charset="-78"/>
            </a:endParaRPr>
          </a:p>
          <a:p>
            <a:pPr marL="22860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12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B Nazanin" panose="00000400000000000000" pitchFamily="2" charset="-78"/>
              </a:rPr>
              <a:t>ارسال </a:t>
            </a:r>
            <a:r>
              <a:rPr lang="fa-IR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B Nazanin" panose="00000400000000000000" pitchFamily="2" charset="-78"/>
              </a:rPr>
              <a:t>به کارگروه ترفیعات استان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B Nazanin" panose="00000400000000000000" pitchFamily="2" charset="-78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5686742" y="4699925"/>
            <a:ext cx="809625" cy="611505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1050">
                <a:solidFill>
                  <a:srgbClr val="000000"/>
                </a:solidFill>
                <a:effectLst/>
                <a:ea typeface="Calibri" panose="020F0502020204030204" pitchFamily="34" charset="0"/>
                <a:cs typeface="B Nazanin" panose="00000400000000000000" pitchFamily="2" charset="-78"/>
              </a:rPr>
              <a:t>تایید</a:t>
            </a:r>
            <a:endParaRPr lang="en-US" sz="110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Bevel 9"/>
          <p:cNvSpPr/>
          <p:nvPr/>
        </p:nvSpPr>
        <p:spPr>
          <a:xfrm>
            <a:off x="3724592" y="5316993"/>
            <a:ext cx="4733925" cy="346169"/>
          </a:xfrm>
          <a:prstGeom prst="bevel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fa-IR" sz="1200" b="1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+mn-ea"/>
              <a:cs typeface="B Nazanin" panose="00000400000000000000" pitchFamily="2" charset="-78"/>
            </a:endParaRPr>
          </a:p>
          <a:p>
            <a:pPr marL="22860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12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B Nazanin" panose="00000400000000000000" pitchFamily="2" charset="-78"/>
              </a:rPr>
              <a:t>ارسال </a:t>
            </a:r>
            <a:r>
              <a:rPr lang="fa-IR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B Nazanin" panose="00000400000000000000" pitchFamily="2" charset="-78"/>
              </a:rPr>
              <a:t>به کمیته ترفیعات دانشگاه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B Nazanin" panose="00000400000000000000" pitchFamily="2" charset="-78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5686742" y="5666705"/>
            <a:ext cx="809625" cy="655674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1050">
                <a:solidFill>
                  <a:srgbClr val="000000"/>
                </a:solidFill>
                <a:effectLst/>
                <a:ea typeface="Calibri" panose="020F0502020204030204" pitchFamily="34" charset="0"/>
                <a:cs typeface="B Nazanin" panose="00000400000000000000" pitchFamily="2" charset="-78"/>
              </a:rPr>
              <a:t>تایید</a:t>
            </a:r>
            <a:endParaRPr lang="en-US" sz="110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Bevel 11"/>
          <p:cNvSpPr/>
          <p:nvPr/>
        </p:nvSpPr>
        <p:spPr>
          <a:xfrm>
            <a:off x="3762692" y="6322378"/>
            <a:ext cx="4733925" cy="342900"/>
          </a:xfrm>
          <a:prstGeom prst="bevel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fa-IR" sz="1200" b="1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+mn-ea"/>
              <a:cs typeface="B Nazanin" panose="00000400000000000000" pitchFamily="2" charset="-78"/>
            </a:endParaRPr>
          </a:p>
          <a:p>
            <a:pPr marL="22860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12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B Nazanin" panose="00000400000000000000" pitchFamily="2" charset="-78"/>
              </a:rPr>
              <a:t>ارسال </a:t>
            </a:r>
            <a:r>
              <a:rPr lang="fa-IR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B Nazanin" panose="00000400000000000000" pitchFamily="2" charset="-78"/>
              </a:rPr>
              <a:t>به امور اداری دانشگاه جهت صدور حکم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B Nazanin" panose="00000400000000000000" pitchFamily="2" charset="-78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Bent Arrow 12"/>
          <p:cNvSpPr/>
          <p:nvPr/>
        </p:nvSpPr>
        <p:spPr>
          <a:xfrm flipH="1">
            <a:off x="8458508" y="2544222"/>
            <a:ext cx="599445" cy="1450500"/>
          </a:xfrm>
          <a:prstGeom prst="ben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4" name="Minus 13"/>
          <p:cNvSpPr/>
          <p:nvPr/>
        </p:nvSpPr>
        <p:spPr>
          <a:xfrm>
            <a:off x="5823503" y="3455272"/>
            <a:ext cx="3555135" cy="866335"/>
          </a:xfrm>
          <a:prstGeom prst="mathMinu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1200" dirty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عدم تایید</a:t>
            </a:r>
            <a:endParaRPr lang="en-US" sz="12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Bent Arrow 14"/>
          <p:cNvSpPr/>
          <p:nvPr/>
        </p:nvSpPr>
        <p:spPr>
          <a:xfrm>
            <a:off x="3094818" y="3406409"/>
            <a:ext cx="573078" cy="1345713"/>
          </a:xfrm>
          <a:prstGeom prst="ben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6" name="Minus 15"/>
          <p:cNvSpPr/>
          <p:nvPr/>
        </p:nvSpPr>
        <p:spPr>
          <a:xfrm flipH="1">
            <a:off x="2584863" y="4419745"/>
            <a:ext cx="3800475" cy="847725"/>
          </a:xfrm>
          <a:prstGeom prst="mathMinu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1100" dirty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عدم تایید</a:t>
            </a:r>
            <a:endParaRPr lang="en-US" sz="11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Minus 16"/>
          <p:cNvSpPr/>
          <p:nvPr/>
        </p:nvSpPr>
        <p:spPr>
          <a:xfrm>
            <a:off x="5823503" y="5386546"/>
            <a:ext cx="3555135" cy="891459"/>
          </a:xfrm>
          <a:prstGeom prst="mathMinu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rtl="1"/>
            <a:r>
              <a:rPr lang="fa-IR" sz="1100" b="1" dirty="0">
                <a:solidFill>
                  <a:schemeClr val="tx1"/>
                </a:solidFill>
                <a:cs typeface="B Nazanin" panose="00000400000000000000" pitchFamily="2" charset="-78"/>
              </a:rPr>
              <a:t>ابلاغ نتیجه به کارگروه ترفیعات استانی</a:t>
            </a:r>
            <a:endParaRPr lang="en-US" sz="11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8" name="Bent Arrow 17"/>
          <p:cNvSpPr/>
          <p:nvPr/>
        </p:nvSpPr>
        <p:spPr>
          <a:xfrm flipH="1">
            <a:off x="8415891" y="4348445"/>
            <a:ext cx="642066" cy="1575837"/>
          </a:xfrm>
          <a:prstGeom prst="ben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" name="Horizontal Scroll 18"/>
          <p:cNvSpPr/>
          <p:nvPr/>
        </p:nvSpPr>
        <p:spPr>
          <a:xfrm>
            <a:off x="4010342" y="1958142"/>
            <a:ext cx="4486275" cy="398443"/>
          </a:xfrm>
          <a:prstGeom prst="horizontalScroll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fa-IR" sz="1400" b="1" dirty="0" smtClean="0">
              <a:solidFill>
                <a:srgbClr val="000000"/>
              </a:solidFill>
              <a:effectLst/>
              <a:ea typeface="+mn-ea"/>
              <a:cs typeface="B Titr" panose="00000700000000000000" pitchFamily="2" charset="-78"/>
            </a:endParaRPr>
          </a:p>
          <a:p>
            <a:pPr marL="228600" marR="0"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1400" b="1" dirty="0" smtClean="0">
                <a:solidFill>
                  <a:srgbClr val="000000"/>
                </a:solidFill>
                <a:effectLst/>
                <a:ea typeface="+mn-ea"/>
                <a:cs typeface="B Titr" panose="00000700000000000000" pitchFamily="2" charset="-78"/>
              </a:rPr>
              <a:t>روندنمای </a:t>
            </a:r>
            <a:r>
              <a:rPr lang="fa-IR" sz="1400" b="1" dirty="0">
                <a:solidFill>
                  <a:srgbClr val="000000"/>
                </a:solidFill>
                <a:effectLst/>
                <a:ea typeface="+mn-ea"/>
                <a:cs typeface="B Titr" panose="00000700000000000000" pitchFamily="2" charset="-78"/>
              </a:rPr>
              <a:t>اعطای پایه ترفیع سالیانه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B Titr" panose="00000700000000000000" pitchFamily="2" charset="-78"/>
              </a:rPr>
              <a:t> 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362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1932</TotalTime>
  <Words>4150</Words>
  <Application>Microsoft Office PowerPoint</Application>
  <PresentationFormat>Widescreen</PresentationFormat>
  <Paragraphs>704</Paragraphs>
  <Slides>54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5" baseType="lpstr">
      <vt:lpstr>Arial</vt:lpstr>
      <vt:lpstr>B Homa</vt:lpstr>
      <vt:lpstr>B Nazanin</vt:lpstr>
      <vt:lpstr>B Titr</vt:lpstr>
      <vt:lpstr>B Zar</vt:lpstr>
      <vt:lpstr>Calibri</vt:lpstr>
      <vt:lpstr>Calibri Light</vt:lpstr>
      <vt:lpstr>Cambria</vt:lpstr>
      <vt:lpstr>Cambria Math</vt:lpstr>
      <vt:lpstr>Tahoma-Bold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روزبه, فرشته</dc:creator>
  <cp:lastModifiedBy>سلیمانی الهام</cp:lastModifiedBy>
  <cp:revision>217</cp:revision>
  <dcterms:created xsi:type="dcterms:W3CDTF">2019-04-10T06:07:30Z</dcterms:created>
  <dcterms:modified xsi:type="dcterms:W3CDTF">2019-07-13T08:39:28Z</dcterms:modified>
</cp:coreProperties>
</file>