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0"/>
  </p:notesMasterIdLst>
  <p:handoutMasterIdLst>
    <p:handoutMasterId r:id="rId31"/>
  </p:handoutMasterIdLst>
  <p:sldIdLst>
    <p:sldId id="405" r:id="rId4"/>
    <p:sldId id="334" r:id="rId5"/>
    <p:sldId id="425" r:id="rId6"/>
    <p:sldId id="426" r:id="rId7"/>
    <p:sldId id="427" r:id="rId8"/>
    <p:sldId id="428" r:id="rId9"/>
    <p:sldId id="406" r:id="rId10"/>
    <p:sldId id="298" r:id="rId11"/>
    <p:sldId id="409" r:id="rId12"/>
    <p:sldId id="399" r:id="rId13"/>
    <p:sldId id="403" r:id="rId14"/>
    <p:sldId id="372" r:id="rId15"/>
    <p:sldId id="391" r:id="rId16"/>
    <p:sldId id="439" r:id="rId17"/>
    <p:sldId id="429" r:id="rId18"/>
    <p:sldId id="440" r:id="rId19"/>
    <p:sldId id="441" r:id="rId20"/>
    <p:sldId id="445" r:id="rId21"/>
    <p:sldId id="430" r:id="rId22"/>
    <p:sldId id="431" r:id="rId23"/>
    <p:sldId id="447" r:id="rId24"/>
    <p:sldId id="442" r:id="rId25"/>
    <p:sldId id="448" r:id="rId26"/>
    <p:sldId id="444" r:id="rId27"/>
    <p:sldId id="449" r:id="rId28"/>
    <p:sldId id="325" r:id="rId29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18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3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399754-5563-43D1-AF30-CC786673302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5E4C45EC-DFE1-4E3C-B4EC-811D812E8BF6}">
      <dgm:prSet custT="1"/>
      <dgm:spPr>
        <a:xfrm>
          <a:off x="1296144" y="0"/>
          <a:ext cx="4422948" cy="9796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0A22E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1"/>
          <a:r>
            <a:rPr lang="fa-IR" sz="3000" b="1" dirty="0" smtClean="0">
              <a:solidFill>
                <a:srgbClr val="C00000"/>
              </a:solidFill>
              <a:latin typeface="Franklin Gothic Book"/>
              <a:ea typeface="+mn-ea"/>
              <a:cs typeface="B Titr" panose="00000700000000000000" pitchFamily="2" charset="-78"/>
            </a:rPr>
            <a:t>سند راهبردی دانشگاه فنی و حرفه ای</a:t>
          </a:r>
          <a:endParaRPr lang="fa-IR" sz="3000" b="1" dirty="0">
            <a:solidFill>
              <a:srgbClr val="C00000"/>
            </a:solidFill>
            <a:latin typeface="Franklin Gothic Book"/>
            <a:ea typeface="+mn-ea"/>
            <a:cs typeface="B Titr" panose="00000700000000000000" pitchFamily="2" charset="-78"/>
          </a:endParaRPr>
        </a:p>
      </dgm:t>
    </dgm:pt>
    <dgm:pt modelId="{13777EAE-CD27-45D9-A193-3C551FD30A50}" type="sibTrans" cxnId="{D9987FAF-3D8B-4505-BE00-C3EB90843602}">
      <dgm:prSet/>
      <dgm:spPr/>
      <dgm:t>
        <a:bodyPr/>
        <a:lstStyle/>
        <a:p>
          <a:pPr rtl="1"/>
          <a:endParaRPr lang="fa-IR"/>
        </a:p>
      </dgm:t>
    </dgm:pt>
    <dgm:pt modelId="{A65BAD15-9D36-42CA-A4B6-7D88EF85421F}" type="parTrans" cxnId="{D9987FAF-3D8B-4505-BE00-C3EB90843602}">
      <dgm:prSet/>
      <dgm:spPr/>
      <dgm:t>
        <a:bodyPr/>
        <a:lstStyle/>
        <a:p>
          <a:pPr rtl="1"/>
          <a:endParaRPr lang="fa-IR"/>
        </a:p>
      </dgm:t>
    </dgm:pt>
    <dgm:pt modelId="{326B82BC-37A5-48A3-BF5C-8891DEDB236C}" type="pres">
      <dgm:prSet presAssocID="{0B399754-5563-43D1-AF30-CC786673302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9D82E1A7-1E8B-4A3C-B7FD-5B37047DD472}" type="pres">
      <dgm:prSet presAssocID="{5E4C45EC-DFE1-4E3C-B4EC-811D812E8BF6}" presName="hierRoot1" presStyleCnt="0"/>
      <dgm:spPr/>
    </dgm:pt>
    <dgm:pt modelId="{EF162A83-54B7-4DB8-9021-D7F9A9D21854}" type="pres">
      <dgm:prSet presAssocID="{5E4C45EC-DFE1-4E3C-B4EC-811D812E8BF6}" presName="composite" presStyleCnt="0"/>
      <dgm:spPr/>
    </dgm:pt>
    <dgm:pt modelId="{ED11D170-2F44-4E8C-9B84-48E04D57A83E}" type="pres">
      <dgm:prSet presAssocID="{5E4C45EC-DFE1-4E3C-B4EC-811D812E8BF6}" presName="background" presStyleLbl="node0" presStyleIdx="0" presStyleCnt="1"/>
      <dgm:spPr>
        <a:xfrm>
          <a:off x="1124731" y="-162842"/>
          <a:ext cx="4422948" cy="979624"/>
        </a:xfrm>
        <a:prstGeom prst="roundRect">
          <a:avLst>
            <a:gd name="adj" fmla="val 10000"/>
          </a:avLst>
        </a:prstGeom>
        <a:solidFill>
          <a:srgbClr val="F0A22E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7CB54E57-4057-4A38-B2DB-9BAB77B8B735}" type="pres">
      <dgm:prSet presAssocID="{5E4C45EC-DFE1-4E3C-B4EC-811D812E8BF6}" presName="text" presStyleLbl="fgAcc0" presStyleIdx="0" presStyleCnt="1" custScaleX="406893" custLinFactNeighborX="-5982" custLinFactNeighborY="-1441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pPr rtl="1"/>
          <a:endParaRPr lang="fa-IR"/>
        </a:p>
      </dgm:t>
    </dgm:pt>
    <dgm:pt modelId="{8BF67A43-2873-418B-AF23-3C65152CDD89}" type="pres">
      <dgm:prSet presAssocID="{5E4C45EC-DFE1-4E3C-B4EC-811D812E8BF6}" presName="hierChild2" presStyleCnt="0"/>
      <dgm:spPr/>
    </dgm:pt>
  </dgm:ptLst>
  <dgm:cxnLst>
    <dgm:cxn modelId="{D9987FAF-3D8B-4505-BE00-C3EB90843602}" srcId="{0B399754-5563-43D1-AF30-CC7866733020}" destId="{5E4C45EC-DFE1-4E3C-B4EC-811D812E8BF6}" srcOrd="0" destOrd="0" parTransId="{A65BAD15-9D36-42CA-A4B6-7D88EF85421F}" sibTransId="{13777EAE-CD27-45D9-A193-3C551FD30A50}"/>
    <dgm:cxn modelId="{247322D0-BDFB-45C9-9B29-3FB0A6846721}" type="presOf" srcId="{5E4C45EC-DFE1-4E3C-B4EC-811D812E8BF6}" destId="{7CB54E57-4057-4A38-B2DB-9BAB77B8B735}" srcOrd="0" destOrd="0" presId="urn:microsoft.com/office/officeart/2005/8/layout/hierarchy1"/>
    <dgm:cxn modelId="{27FB8EC3-12AC-4B73-911B-D145ED788358}" type="presOf" srcId="{0B399754-5563-43D1-AF30-CC7866733020}" destId="{326B82BC-37A5-48A3-BF5C-8891DEDB236C}" srcOrd="0" destOrd="0" presId="urn:microsoft.com/office/officeart/2005/8/layout/hierarchy1"/>
    <dgm:cxn modelId="{D394A6F9-268B-4FC8-9C77-5F76BA8C89E2}" type="presParOf" srcId="{326B82BC-37A5-48A3-BF5C-8891DEDB236C}" destId="{9D82E1A7-1E8B-4A3C-B7FD-5B37047DD472}" srcOrd="0" destOrd="0" presId="urn:microsoft.com/office/officeart/2005/8/layout/hierarchy1"/>
    <dgm:cxn modelId="{58A21DB6-4645-41E3-A11B-D0F1D6D333AA}" type="presParOf" srcId="{9D82E1A7-1E8B-4A3C-B7FD-5B37047DD472}" destId="{EF162A83-54B7-4DB8-9021-D7F9A9D21854}" srcOrd="0" destOrd="0" presId="urn:microsoft.com/office/officeart/2005/8/layout/hierarchy1"/>
    <dgm:cxn modelId="{30A8EEBE-8B06-45B5-91DD-C8F5A57B7571}" type="presParOf" srcId="{EF162A83-54B7-4DB8-9021-D7F9A9D21854}" destId="{ED11D170-2F44-4E8C-9B84-48E04D57A83E}" srcOrd="0" destOrd="0" presId="urn:microsoft.com/office/officeart/2005/8/layout/hierarchy1"/>
    <dgm:cxn modelId="{D793233B-C424-490F-A020-69A396A3BB1F}" type="presParOf" srcId="{EF162A83-54B7-4DB8-9021-D7F9A9D21854}" destId="{7CB54E57-4057-4A38-B2DB-9BAB77B8B735}" srcOrd="1" destOrd="0" presId="urn:microsoft.com/office/officeart/2005/8/layout/hierarchy1"/>
    <dgm:cxn modelId="{4F90BC76-C13D-4D51-905E-BCB52E3D194F}" type="presParOf" srcId="{9D82E1A7-1E8B-4A3C-B7FD-5B37047DD472}" destId="{8BF67A43-2873-418B-AF23-3C65152CDD8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52CAA-E813-4584-A470-6AB547E86E6F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E3909-C115-47E1-AC76-AE3CE842D9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179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C6CD9-6A39-4A6D-A99E-F42525FEECB5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FBEBF-74D8-499B-A6BE-341AB1379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193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02149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82507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4336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66558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8658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09120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774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21816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45149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8471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7997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2944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8605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0991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72832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6364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01798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90110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99808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36969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93330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17288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87009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60867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48663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17033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55441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88245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8307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60309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19351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67572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08036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F7A92-FA84-4D48-B481-BCBB10618722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57DD9-02FB-4EDF-839C-D7E2447F8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269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65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F7A92-FA84-4D48-B481-BCBB106187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57DD9-02FB-4EDF-839C-D7E2447F8F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09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&#1575;&#1604;&#1711;&#1608;&#1740;%20&#1575;&#1593;&#1578;&#1576;&#1575;&#1585;&#1587;&#1606;&#1580;&#1740;.docx" TargetMode="External"/><Relationship Id="rId5" Type="http://schemas.openxmlformats.org/officeDocument/2006/relationships/hyperlink" Target="&#1575;&#1604;&#1711;&#1608;&#1740;%20&#1575;&#1593;&#1578;&#1576;&#1575;&#1585;%20&#1587;&#1606;&#1580;&#1740;.docx" TargetMode="Externa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emf"/><Relationship Id="rId7" Type="http://schemas.openxmlformats.org/officeDocument/2006/relationships/diagramLayout" Target="../diagrams/layou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12109554" cy="6714420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69079" y="6076274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D:\PowerPoint\بسم الله\www.haminekehast.ir-besmellah-rangi-5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0315" y="1616528"/>
            <a:ext cx="8251371" cy="3624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4" name="Picture 13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73839" y="13646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86102" y="737453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2634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34775" y="6159668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95" y="6102548"/>
            <a:ext cx="1242378" cy="6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94700" y="-71219"/>
            <a:ext cx="1460586" cy="87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7845" y="9084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712708" y="1436915"/>
            <a:ext cx="10766584" cy="3984171"/>
          </a:xfrm>
          <a:prstGeom prst="roundRect">
            <a:avLst>
              <a:gd name="adj" fmla="val 3843"/>
            </a:avLst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a-IR" sz="35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دستورالعمل </a:t>
            </a:r>
            <a:r>
              <a:rPr lang="fa-IR" sz="35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اجرایی تعیین درجه برخورداری</a:t>
            </a:r>
            <a:r>
              <a:rPr lang="en-US" sz="35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</a:p>
          <a:p>
            <a:pPr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5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35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دانشکده/ آموزشکده های فنی و حرفه ای</a:t>
            </a:r>
            <a:endParaRPr lang="en-US" sz="3500" b="1" kern="0" dirty="0">
              <a:solidFill>
                <a:srgbClr val="FFFF00"/>
              </a:solidFill>
              <a:latin typeface="Verdana"/>
              <a:ea typeface="Times New Roman" pitchFamily="18" charset="0"/>
              <a:cs typeface="B 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95" y="639754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948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34775" y="6159668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95" y="6102548"/>
            <a:ext cx="1242378" cy="6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94700" y="-71219"/>
            <a:ext cx="1460586" cy="87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723" y="68330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290710" y="187474"/>
            <a:ext cx="30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ماده1 : اهداف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95" y="1167692"/>
            <a:ext cx="11767456" cy="4874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استانداردسازی فرآیندها، فعالیت ها، محیط های آموزشی  و نیز آموزش دانشگاه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بستر سازی استقرار نظام جامع نظارت و ارزیابی در دانشگاه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بسترسازی استقرار نظام سفارش و تقاضا محوری در دانشگاه و تقویت پاسخگویی دانشگاه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بهبود مستمر و تضمین کیفیت در آموزش عالی مهارتی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ارتقای کیفیت آموزش عالی فنی و حرفه ای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توسعه متوازن بخش های مختلف آموزشی و غیر آموزشی دانشکده ها و آموزشکده ها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اطلاع مدیران دانشکده ها و آموزشکده ها از جایگاه خود در آموزش عالی فنی و مهارتی کشور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ایجاد رقابت سالم میان دانشکده ها و آموزشکده ها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توجه به نقاط ضعف و قوت و تلاش موثر مدیران برای ارتقای وضعیت دانشکده/ آموزشکده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کمک به توسعه هدفمند آموزش عالی فنی و مهارتی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تقویت همکاری های علمی و بین المللی در دانشکده و آموزشکده ها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بهره وری بیشتر دانشکده ها  و آموزشکده ها در نظام تصمیم گیری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توزیع متناسب اعتبارات و امکانات بین دانشکده ها و آموزشکده ها</a:t>
            </a:r>
            <a:endParaRPr lang="en-US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95" y="616919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954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02620" y="6086608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1083" y="716103"/>
            <a:ext cx="100388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ابلاغ دستور العمل به دانشگاه استان و دانشکده ها و آموزشکده ها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 rtl="1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اعلام تقاضای دانشکده/ آموزشکده جهت سطح بندی به دانشگاه استان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 rtl="1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انجام سطح بندی توسط آموزشکده و اعلام نتایج به دانشگاه استان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 rtl="1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بررسی نتیجه سطح بندی توسط کمیته استانی و در صورت تایید ارسال نتیجه به کمیته راهبری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 rtl="1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بررسی تهیه سطح بندی توسط کمیته راهبری و اعلام نتیجه به شورای نظارت،ارزیابی و تضمین کیفیت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2900" indent="-342900" algn="just" rtl="1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ar-S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تصویب نتیجه سطح بندی در شورای نظارت، ارزیابی و تضمین کیفیت و اعلام نتیجه به دانشگاه استان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26244" y="69551"/>
            <a:ext cx="49485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ماده3 : گام های اجرایی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6146554"/>
              </p:ext>
            </p:extLst>
          </p:nvPr>
        </p:nvGraphicFramePr>
        <p:xfrm>
          <a:off x="2340955" y="3712047"/>
          <a:ext cx="8207829" cy="722746"/>
        </p:xfrm>
        <a:graphic>
          <a:graphicData uri="http://schemas.openxmlformats.org/drawingml/2006/table">
            <a:tbl>
              <a:tblPr rtl="1" firstRow="1" firstCol="1" bandRow="1"/>
              <a:tblGrid>
                <a:gridCol w="1326469"/>
                <a:gridCol w="1515162"/>
                <a:gridCol w="1452030"/>
                <a:gridCol w="1452030"/>
                <a:gridCol w="1262635"/>
                <a:gridCol w="1199503"/>
              </a:tblGrid>
              <a:tr h="318008"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اقماری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سطح 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سطح 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سطح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سطح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سطح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04738"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از 50 تا 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101 تا 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از 201 تا 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از 401 تا 600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از 601 تا 800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از 801 تا 1000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5403765"/>
              </p:ext>
            </p:extLst>
          </p:nvPr>
        </p:nvGraphicFramePr>
        <p:xfrm>
          <a:off x="608294" y="5079985"/>
          <a:ext cx="10929260" cy="769704"/>
        </p:xfrm>
        <a:graphic>
          <a:graphicData uri="http://schemas.openxmlformats.org/drawingml/2006/table">
            <a:tbl>
              <a:tblPr rtl="1" firstRow="1" firstCol="1" bandRow="1"/>
              <a:tblGrid>
                <a:gridCol w="680213"/>
                <a:gridCol w="619070"/>
                <a:gridCol w="825427"/>
                <a:gridCol w="962998"/>
                <a:gridCol w="894212"/>
                <a:gridCol w="756641"/>
                <a:gridCol w="894212"/>
                <a:gridCol w="962998"/>
                <a:gridCol w="687855"/>
                <a:gridCol w="619070"/>
                <a:gridCol w="550284"/>
                <a:gridCol w="825427"/>
                <a:gridCol w="756641"/>
                <a:gridCol w="894212"/>
              </a:tblGrid>
              <a:tr h="384852"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گروه علوم انسانی و هنر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گروه فنی و مهندسی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گروه کشاورزی و دامپزشکی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سالن های ورزشی سرپوشیده و استخر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سلف سرویس مرکزی و آشپزخانه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کتابخانه مرکزی و مرکز اسناد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خوابگاه دانشجویان (دختران و پسران)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خوابگاه دانشجویان (متأهل)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منزل سازمانی اساتید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فرهنگی و نمازخانه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آمفی تئاتر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اداری </a:t>
                      </a:r>
                      <a:b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</a:br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(سازمان مرکزی)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مهمانسرای اساتید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سایر فضاهای خدماتی و رفاهی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84852"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0.9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0.6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0.2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/>
                      <a:r>
                        <a:rPr lang="fa-IR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785472" y="3309680"/>
            <a:ext cx="49485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امتیاز سطح بندی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26242" y="4702479"/>
            <a:ext cx="49485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استاندارد سرانه فضاهای کالبدی دانشگاه(متر مربع)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*</a:t>
            </a:r>
            <a:endParaRPr lang="en-US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61515" y="5859651"/>
            <a:ext cx="25376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*از دفتر عمرانی دریافت شده است</a:t>
            </a:r>
            <a:endParaRPr lang="en-US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189" y="5795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0" y="609774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2913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07172" y="6148152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676589" y="45103"/>
            <a:ext cx="4599336" cy="621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50000"/>
              </a:lnSpc>
              <a:tabLst>
                <a:tab pos="869315" algn="l"/>
                <a:tab pos="3660775" algn="l"/>
                <a:tab pos="3841115" algn="l"/>
              </a:tabLst>
            </a:pPr>
            <a:r>
              <a:rPr lang="fa-IR" sz="2500" dirty="0">
                <a:solidFill>
                  <a:srgbClr val="C00000"/>
                </a:solidFill>
                <a:ea typeface="Calibri" panose="020F0502020204030204" pitchFamily="34" charset="0"/>
                <a:cs typeface="B Titr" panose="00000700000000000000" pitchFamily="2" charset="-78"/>
              </a:rPr>
              <a:t>پیوست ب) راهنمای امتیاز دهی کاربرگ</a:t>
            </a: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Yagut" panose="00000400000000000000" pitchFamily="2" charset="-78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506" y="0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-46943" y="527927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7968036"/>
              </p:ext>
            </p:extLst>
          </p:nvPr>
        </p:nvGraphicFramePr>
        <p:xfrm>
          <a:off x="1745672" y="734404"/>
          <a:ext cx="8177645" cy="599477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78948"/>
                <a:gridCol w="3980270"/>
                <a:gridCol w="2315793"/>
                <a:gridCol w="1302634"/>
              </a:tblGrid>
              <a:tr h="68909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عنوان شاخص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نرم یا امتیاز پیشنهادی مرکز نظارت، ارزیابی و تضمین کیفیت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حداکثر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تعداد گروه های آموزشی موجود در دانشکده/آموزشکده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هر گروه فعال:  20 امتیاز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80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تعداد کد رشته/محل در دانشکده/آموزشکده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کد رشته محل: 5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80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کادر آموزشی هیات علمی و غیرهیات علمی موظف و تمام وقت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عضو : 10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100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کادر آموزشی هیات علمی مدعو دارای گواهینامه صلاحیت تدریس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 هر عضو: 5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40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درصد تکمیل تجهیزات بر اساس سرفصل رشته ها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ده درصد : 22امتیاز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220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کارکنان اداری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 نسبت یک به چهل : 50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50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تعداد دانشجویان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100 دانشجو: 5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120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فضای اداری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 مربع: 25 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30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فضای آموزشی(کلاس- کارگاه- آزمایشگاه)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 مربع : 12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120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فضای ورزشی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مترمربع :  10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20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سلف سرویس و آشپزخانه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 مربع : 14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20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کتابخانه مرکزی و مرکز اسناد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 مربع : 5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13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خوابگاه دانشجویی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 مربع 3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30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14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خوابگاه دانشجویی متاهلین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 مربع : 1.5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15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مهمانسرا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0.2 متر مربع : 1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16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منازل سازمانی اساتید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 مربع : 2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17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فضاهای فرهنگی و نمازخانه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 مربع :10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18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18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آمفی تئاتر و سالن اجتماعات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0.5 متر مربع : 10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19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سرانه سایر فضاهای رفاهی و خدماتی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متر مربع : 1.4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094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20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سابقه فعالیت دانشکده/آموزشکده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سال : 0.5 امتیاز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39797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21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رشته های متناظر موجود آ دانشکده/آموزشکده  با رشته های دایر در هنرستان های استان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هر رشته :3  امتیاز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30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  <a:tr h="293244"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>
                          <a:effectLst/>
                          <a:cs typeface="B Nazanin" panose="00000400000000000000" pitchFamily="2" charset="-78"/>
                        </a:rPr>
                        <a:t>جمع کل امتیاز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dirty="0">
                          <a:effectLst/>
                          <a:cs typeface="B Nazanin" panose="00000400000000000000" pitchFamily="2" charset="-78"/>
                        </a:rPr>
                        <a:t>1000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4036" marR="6403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4760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07172" y="6148152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247258" y="45103"/>
            <a:ext cx="3457998" cy="669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50000"/>
              </a:lnSpc>
              <a:tabLst>
                <a:tab pos="869315" algn="l"/>
                <a:tab pos="3660775" algn="l"/>
                <a:tab pos="3841115" algn="l"/>
              </a:tabLst>
            </a:pPr>
            <a:r>
              <a:rPr lang="ar-SA" sz="2800" b="1" dirty="0"/>
              <a:t>الگوهاي ارز</a:t>
            </a:r>
            <a:r>
              <a:rPr lang="fa-IR" sz="2800" b="1" dirty="0"/>
              <a:t>ش</a:t>
            </a:r>
            <a:r>
              <a:rPr lang="ar-SA" sz="2800" b="1" dirty="0"/>
              <a:t>يابي آموزشي</a:t>
            </a:r>
            <a:endParaRPr lang="en-US" sz="2500" dirty="0">
              <a:solidFill>
                <a:prstClr val="black"/>
              </a:solidFill>
              <a:ea typeface="Calibri" panose="020F0502020204030204" pitchFamily="34" charset="0"/>
              <a:cs typeface="Yagut" panose="00000400000000000000" pitchFamily="2" charset="-78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506" y="0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-46943" y="527927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10726154"/>
              </p:ext>
            </p:extLst>
          </p:nvPr>
        </p:nvGraphicFramePr>
        <p:xfrm>
          <a:off x="1242379" y="804926"/>
          <a:ext cx="9626512" cy="547294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254308"/>
                <a:gridCol w="1253324"/>
                <a:gridCol w="1120620"/>
                <a:gridCol w="1393893"/>
                <a:gridCol w="1532495"/>
                <a:gridCol w="1120620"/>
                <a:gridCol w="1951252"/>
              </a:tblGrid>
              <a:tr h="448223"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الگوها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پيشنهاددهندگان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مخاطبان</a:t>
                      </a:r>
                      <a:endParaRPr lang="en-US" sz="110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اصلي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مفروضات مورد توافق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روشهاي ارزيابي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پيامدهاي مورد نظر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نوع پرسشهاي ارزيابي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</a:tr>
              <a:tr h="703193"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1. هدفگرا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تايلر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مديران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هدفهاي مشخص؛ متغيرهاي كمي، برونداد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هدفهاي عملكردي، آزمون پيشرفت تحصيلي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بهره‎وري؛ پاسخگويي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آيا يادگيرندگان به هدفهاي آموزشي دست يافته‎اند؟</a:t>
                      </a:r>
                      <a:endParaRPr lang="en-US" sz="110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آيا معلمان به تحقق هدفها كمك مي‎كنند؟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</a:tr>
              <a:tr h="527395"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2. مديريت‎گرا (سيپ)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استافل بيم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تصميم‎گيرندگان و مديران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هدفهاي كلي و ملاكها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بررسيهاي پيمايشي؛ پرسشنامة؛ مصاحبه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اثربخشي، كنترل كيفيت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آيا برنامه اثربخشي دارد؟</a:t>
                      </a:r>
                      <a:endParaRPr lang="en-US" sz="110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چه بخشي از برنامه اثربخشي دارد؟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</a:tr>
              <a:tr h="527395"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3. هدف ـ آزاد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اسكريون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مصرف‎كنندگان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عواقب؛ ملاكها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كنترل نااريبي‎ها؛ تحليل منطقي؛ طريقه عمل (مدوس اپراندي)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انتخاب مصرف‎كننده؛ عام‎المنفعه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تمام اثرهاي برنامه چيست؟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</a:tr>
              <a:tr h="383560"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4. مبتني بر نظر خبرگان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ايزنر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خبرگان؛</a:t>
                      </a:r>
                      <a:endParaRPr lang="en-US" sz="1100">
                        <a:effectLst/>
                        <a:cs typeface="B Nazanin" panose="00000400000000000000" pitchFamily="2" charset="-78"/>
                      </a:endParaRPr>
                    </a:p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مصرف‎كنندگان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نقد تخصصي؛ استانداردها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بازنگري انتقادي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بهبود معيارها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آيا منقد متخصص، برنامه را تأييد مي‎كند؟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</a:tr>
              <a:tr h="575340"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5. اعتبارسنجي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انجمن نورث سنترال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مدرسان؛ جامعه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ملاكها، هيأت همگنان، رويه‎ها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بازديد به وسيله هيأت همگنان، ارزشيابي دروني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صلاحيت تخصصي؛ ارتقاي كيفيت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از نظر متخصصان، برنامة مورد ارزيابي چه رتبه‎اي را حائز است؟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</a:tr>
              <a:tr h="383560"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6. مبتني بر مدافعه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ولف و سايرين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هيأت داوران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رويه‎ها و قضات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شيوه‎هاي شبه قانوني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توافق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ادعاهاي له و عليه برنامه چيست؟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</a:tr>
              <a:tr h="351596"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7. اجراي عمل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استيك؛ پارلت هاميلتون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افراد حرفه‎اي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فعاليتها و اقدامات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بررسيهاي موردي؛ مصاحبه؛ مشاهده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درك؛ تنوع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برنامه از ديدگاه افراد مختلف چگونه است؟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</a:tr>
              <a:tr h="703193"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cs typeface="B Nazanin" panose="00000400000000000000" pitchFamily="2" charset="-78"/>
                        </a:rPr>
                        <a:t>8. طبيعت‎گرايانه و مشاركتي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گوبا و لينكلن؛ پائولو فرر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دست‎اندركاران‎و مصرف‎كنندگان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مشاركت افراد ذي‎نفع و ذي‏ربط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طبيعت‎گرايانه؛ مردم‎شناختي؛ كل‎گرا؛ دسته‎جمعي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cs typeface="B Nazanin" panose="00000400000000000000" pitchFamily="2" charset="-78"/>
                        </a:rPr>
                        <a:t>درك و آگاهي افراد؛ آثار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  <a:tc>
                  <a:txBody>
                    <a:bodyPr/>
                    <a:lstStyle/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از نظر افراد ذي‎نفع و ذي‎ربط، هدفهاي برنامه چيست؟</a:t>
                      </a:r>
                      <a:endParaRPr lang="en-US" sz="110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indent="268605" algn="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cs typeface="B Nazanin" panose="00000400000000000000" pitchFamily="2" charset="-78"/>
                        </a:rPr>
                        <a:t>به نظر آنان موفقيتها و عدم موفقيتهاي برنامه چيست؟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43533" marR="4353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65950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98010" y="607312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le 1">
            <a:hlinkClick r:id="rId5" action="ppaction://hlinkfile"/>
          </p:cNvPr>
          <p:cNvSpPr/>
          <p:nvPr/>
        </p:nvSpPr>
        <p:spPr>
          <a:xfrm>
            <a:off x="1589314" y="2286000"/>
            <a:ext cx="8240485" cy="14586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000" u="sng" dirty="0" smtClean="0">
                <a:solidFill>
                  <a:prstClr val="white"/>
                </a:solidFill>
                <a:cs typeface="B Titr" panose="00000700000000000000" pitchFamily="2" charset="-78"/>
                <a:hlinkClick r:id="rId6" action="ppaction://hlinkfile"/>
              </a:rPr>
              <a:t>الگوی اعتبارسنجی</a:t>
            </a:r>
            <a:endParaRPr lang="en-US" sz="3000" u="sng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6410" y="11680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6102" y="737453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041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98010" y="607312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6410" y="11680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6102" y="737453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7919" y="668624"/>
            <a:ext cx="950536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b="1" dirty="0">
                <a:cs typeface="B Nazanin" panose="00000400000000000000" pitchFamily="2" charset="-78"/>
              </a:rPr>
              <a:t>الگوي اعتبارسنجي:</a:t>
            </a:r>
            <a:endParaRPr lang="en-US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b="1" dirty="0">
                <a:cs typeface="B Nazanin" panose="00000400000000000000" pitchFamily="2" charset="-78"/>
              </a:rPr>
              <a:t>اين الگو از جمله باسابقه‎ترين الگوهاي ارزيابي است كه قدمت آن به اوايل قرن بيستم مي‎رسد. دو تعريف و مفهوم عام و تخصصي از اعتبارسنجي مطرح شده است. در خصوص مفهوم عام آن در ف</a:t>
            </a:r>
            <a:r>
              <a:rPr lang="fa-IR" b="1" dirty="0">
                <a:cs typeface="B Nazanin" panose="00000400000000000000" pitchFamily="2" charset="-78"/>
              </a:rPr>
              <a:t>ر</a:t>
            </a:r>
            <a:r>
              <a:rPr lang="ar-SA" b="1" dirty="0">
                <a:cs typeface="B Nazanin" panose="00000400000000000000" pitchFamily="2" charset="-78"/>
              </a:rPr>
              <a:t>هنگ لغت وبستر آمده است كه اعتبارسنجي عبارت است از: دادن اعتبار به مجموعه‎اي كه داراي استانداردهايي مي‎باشد. اين اعتبارسنجي به وسيلة انجمن‎هاي منطقه‎اي صورت مي‎گيرد. در خصوص مفهوم تخصصي اعتبارسنجي در دانش سازمان يافته آموزش عالي آمده است كه: اعتبارسنجي به معناي فرايند كنترل كيفيت و ارزشيابي پيشبرد برنامه يك مؤسسه يا اثربخشي پيشرفت بر اساس معيارهاي از قبل تعيين شده و استاندارد مي‎باشد. </a:t>
            </a:r>
            <a:endParaRPr lang="en-US" b="1" dirty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b="1" dirty="0">
                <a:cs typeface="B Nazanin" panose="00000400000000000000" pitchFamily="2" charset="-78"/>
              </a:rPr>
              <a:t>الگوي اعتبارسنجي از جمله الگوهايي است كه در آن از رويكردهاي كمي استفاده مي‎شود. اين الگو به منظور به دست آوردن تصويري كمي از عوامل مورد ارزيابي جهت رتبه‎بندي يا طبقه‎بندي به كار مي‏رود. در انجام اين امر، با استفاده از استانداردهاي از قبل تعيين شده، صلاحيت برنامه‎ها و دوره‎هاي آموزشي و نيز اعتبار سازمانها و مؤسسات تخصصي با استفاده از الگوي اعتبارسنجي سنجيده مي‎شود. طرفداران اين الگو، دو نوع متفاوت از اعتبارسنجي را مطرح مي‎كنند: 1- اعتبارسنجي مؤسسه كه كليت يك مؤسسه را مد نظر دارد و 2- اعتبارسنجي برنامه كه مربوط به يكي از سه حوزه آموزشي، پژوهشي و يا خدماتي است. نوع اوّل را اعتبارسنجي نهادي و نوع دوّم را اعتبارسنجي اختصاصي نيز مي‎نامند.</a:t>
            </a:r>
            <a:endParaRPr lang="en-US" b="1" dirty="0">
              <a:cs typeface="B Nazanin" panose="00000400000000000000" pitchFamily="2" charset="-78"/>
            </a:endParaRPr>
          </a:p>
          <a:p>
            <a:pPr algn="just">
              <a:lnSpc>
                <a:spcPct val="150000"/>
              </a:lnSpc>
            </a:pPr>
            <a:endParaRPr lang="fa-IR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8394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98010" y="607312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6410" y="11680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6102" y="737453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42378" y="668624"/>
            <a:ext cx="10000586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b="1" dirty="0">
                <a:cs typeface="B Nazanin" panose="00000400000000000000" pitchFamily="2" charset="-78"/>
              </a:rPr>
              <a:t>اهداف اعتبار سنجی: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200" b="1" dirty="0">
                <a:cs typeface="B Nazanin" panose="00000400000000000000" pitchFamily="2" charset="-78"/>
              </a:rPr>
              <a:t>تأييد اينكه يك مؤسسه به سطح استاندارد رسمي و مدون رسيده است.</a:t>
            </a:r>
            <a:endParaRPr lang="en-US" sz="2200" b="1" dirty="0">
              <a:cs typeface="B Nazanin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200" b="1" dirty="0">
                <a:cs typeface="B Nazanin" panose="00000400000000000000" pitchFamily="2" charset="-78"/>
              </a:rPr>
              <a:t>كمك به دانشجويان در امر شناسايي مؤسسه‎هاي معتبر و قابل  قبول.</a:t>
            </a:r>
            <a:endParaRPr lang="en-US" sz="2200" b="1" dirty="0">
              <a:cs typeface="B Nazanin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200" b="1" dirty="0">
                <a:cs typeface="B Nazanin" panose="00000400000000000000" pitchFamily="2" charset="-78"/>
              </a:rPr>
              <a:t>كمك به مؤسسه‎ها در تعيين ميزان واحدهاي انتقالي قابل پذيرش.</a:t>
            </a:r>
            <a:endParaRPr lang="en-US" sz="2200" b="1" dirty="0">
              <a:cs typeface="B Nazanin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200" b="1" dirty="0">
                <a:cs typeface="B Nazanin" panose="00000400000000000000" pitchFamily="2" charset="-78"/>
              </a:rPr>
              <a:t>كمك به شناسايي مؤسسه‎ها و برنامه‎ها به منظور سرمايه‎گذاري بخش خصوصي.</a:t>
            </a:r>
            <a:endParaRPr lang="en-US" sz="2200" b="1" dirty="0">
              <a:cs typeface="B Nazanin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200" b="1" dirty="0">
                <a:cs typeface="B Nazanin" panose="00000400000000000000" pitchFamily="2" charset="-78"/>
              </a:rPr>
              <a:t>محافظت يك مؤسسه در مقابل فشارهاي زيان‎بخش دروني و بروني.</a:t>
            </a:r>
            <a:endParaRPr lang="en-US" sz="2200" b="1" dirty="0">
              <a:cs typeface="B Nazanin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200" b="1" dirty="0">
                <a:cs typeface="B Nazanin" panose="00000400000000000000" pitchFamily="2" charset="-78"/>
              </a:rPr>
              <a:t>افزايش سطح استاندارد در ميان مؤسسه‎هاي آموزشي (برنامه‎ريزي و ارزشيابي مؤسسه).</a:t>
            </a:r>
            <a:endParaRPr lang="en-US" sz="2200" b="1" dirty="0">
              <a:cs typeface="B Nazanin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200" b="1" dirty="0">
                <a:cs typeface="B Nazanin" panose="00000400000000000000" pitchFamily="2" charset="-78"/>
              </a:rPr>
              <a:t>تعيين معيارها و ملاكها به منظور صدور گواهي‎نامه و پروانه تخصصي و ارتقاي سطح كيفي  دروس.</a:t>
            </a:r>
            <a:endParaRPr lang="en-US" sz="2200" b="1" dirty="0">
              <a:cs typeface="B Nazanin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200" b="1" dirty="0">
                <a:cs typeface="B Nazanin" panose="00000400000000000000" pitchFamily="2" charset="-78"/>
              </a:rPr>
              <a:t>فراهم آوردن معيراها و شرايطي به عنوان ابزار تعيين شايستگي و استحقاق دريافت كمك از سوي دولت مركزي.</a:t>
            </a:r>
            <a:endParaRPr lang="en-US" sz="2200" b="1" dirty="0">
              <a:cs typeface="B Nazanin" panose="00000400000000000000" pitchFamily="2" charset="-78"/>
            </a:endParaRPr>
          </a:p>
          <a:p>
            <a:pPr marL="342900" lvl="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200" b="1" dirty="0">
                <a:cs typeface="B Nazanin" panose="00000400000000000000" pitchFamily="2" charset="-78"/>
              </a:rPr>
              <a:t>مشاركت جامع اعضاي هيأت علمي و كاركنان در امر برنامه‎ريزي و ارزشيابي مؤسسه. </a:t>
            </a:r>
            <a:endParaRPr lang="en-US" sz="2200" b="1" dirty="0">
              <a:cs typeface="B Nazanin" panose="00000400000000000000" pitchFamily="2" charset="-78"/>
            </a:endParaRPr>
          </a:p>
          <a:p>
            <a:pPr marL="342900" indent="-342900" algn="r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a-IR" sz="2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303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98010" y="607312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6410" y="11680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6102" y="737453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682094"/>
            <a:ext cx="9424555" cy="66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8605"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در كاربرد الگوي اعتبارسنجي بايستي مفروضه‎هاي زير را در نظر داشت: </a:t>
            </a:r>
            <a:endParaRPr lang="fa-IR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268605"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الف) مسئولان نظام دانشگاهي، مشتاق ارزيابي كيفيت فعا</a:t>
            </a:r>
            <a:r>
              <a:rPr lang="fa-I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لی</a:t>
            </a: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ت</a:t>
            </a:r>
            <a:r>
              <a:rPr lang="fa-I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هاي گذشته هستند.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269875"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ب) نظام آموزشي در مرحله اوّل به ارزيابي دروني خواهد پرداخت.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269875"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ج) نظام آموزشي از طرف هيأت همگنان مورد بازديد قرار خواهد گرفت و ضمن بازنگري گزارش، بر ارزيابي دروني نيز قضاوت خواهند كرد.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268605"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به بيان ديگر هر نظام ارزيابي دروني، زماني معتبر است كه نقاط قوت و ضعف مجموعه خود را از طريق قضاوت بر اساس ارزيابي دروني بشناسد. بدين منظور در كاربرد الگوي اعتبارسنجي جهت ارزيابي نظام‎هاي آموزشي مي‎توان گفت كه فرايند اجرايي الگوي اعتبارسنجي از دو مرحله تشكيل شده است:</a:t>
            </a:r>
            <a:endParaRPr lang="fa-IR" sz="24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1-</a:t>
            </a:r>
            <a:r>
              <a:rPr lang="ar-SA" sz="2400" b="1" dirty="0">
                <a:cs typeface="B Nazanin" panose="00000400000000000000" pitchFamily="2" charset="-78"/>
              </a:rPr>
              <a:t>ارزيابي دروني</a:t>
            </a:r>
            <a:endParaRPr lang="en-US" sz="2400" b="1" dirty="0">
              <a:cs typeface="B Nazanin" panose="00000400000000000000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2-</a:t>
            </a:r>
            <a:r>
              <a:rPr lang="ar-SA" sz="2400" b="1" dirty="0">
                <a:cs typeface="B Nazanin" panose="00000400000000000000" pitchFamily="2" charset="-78"/>
              </a:rPr>
              <a:t>ارزيابي بروني</a:t>
            </a:r>
            <a:endParaRPr lang="en-US" sz="2400" b="1" dirty="0">
              <a:cs typeface="B Nazanin" panose="00000400000000000000" pitchFamily="2" charset="-78"/>
            </a:endParaRPr>
          </a:p>
          <a:p>
            <a:pPr indent="268605" algn="r" rtl="1">
              <a:lnSpc>
                <a:spcPct val="150000"/>
              </a:lnSpc>
              <a:spcAft>
                <a:spcPts val="0"/>
              </a:spcAft>
            </a:pP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1792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52331" y="613271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723" y="11680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668624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0526" y="69240"/>
            <a:ext cx="8094663" cy="6529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07238" y="2202873"/>
            <a:ext cx="216123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dirty="0" smtClean="0">
                <a:cs typeface="B Titr" panose="00000700000000000000" pitchFamily="2" charset="-78"/>
              </a:rPr>
              <a:t>(درجه برخورداری)</a:t>
            </a:r>
            <a:endParaRPr lang="fa-IR" sz="1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123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52331" y="607312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936907" y="1390241"/>
            <a:ext cx="10178143" cy="3984171"/>
          </a:xfrm>
          <a:prstGeom prst="roundRect">
            <a:avLst>
              <a:gd name="adj" fmla="val 3843"/>
            </a:avLst>
          </a:prstGeom>
          <a:solidFill>
            <a:schemeClr val="accent6">
              <a:lumMod val="5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a-IR" sz="4000" kern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نظام جامع نظارت، ارزیابی و تضمین کیفیت</a:t>
            </a:r>
            <a:endParaRPr lang="fa-IR" sz="4000" kern="0" dirty="0">
              <a:solidFill>
                <a:schemeClr val="accent6">
                  <a:lumMod val="20000"/>
                  <a:lumOff val="80000"/>
                </a:schemeClr>
              </a:solidFill>
              <a:latin typeface="Tahoma" pitchFamily="34" charset="0"/>
              <a:ea typeface="Times New Roman" pitchFamily="18" charset="0"/>
              <a:cs typeface="B Titr" pitchFamily="2" charset="-78"/>
            </a:endParaRPr>
          </a:p>
          <a:p>
            <a:pPr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a-IR" sz="4000" kern="0" dirty="0">
                <a:solidFill>
                  <a:schemeClr val="accent6">
                    <a:lumMod val="20000"/>
                    <a:lumOff val="80000"/>
                  </a:schemeClr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 </a:t>
            </a:r>
            <a:r>
              <a:rPr lang="fa-IR" sz="4000" kern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دانشگاه </a:t>
            </a:r>
            <a:r>
              <a:rPr lang="fa-IR" sz="4000" b="1" kern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فنی </a:t>
            </a:r>
            <a:r>
              <a:rPr lang="fa-IR" sz="4000" b="1" kern="0" dirty="0">
                <a:solidFill>
                  <a:schemeClr val="accent6">
                    <a:lumMod val="20000"/>
                    <a:lumOff val="80000"/>
                  </a:schemeClr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و حرفه ای </a:t>
            </a:r>
            <a:r>
              <a:rPr lang="fa-IR" sz="4000" b="1" kern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کشور </a:t>
            </a:r>
          </a:p>
          <a:p>
            <a:pPr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a-IR" sz="4000" b="1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مازندران. بهمن ماه 1397</a:t>
            </a:r>
            <a:endParaRPr lang="en-US" sz="2500" b="1" kern="0" dirty="0">
              <a:solidFill>
                <a:schemeClr val="accent4">
                  <a:lumMod val="60000"/>
                  <a:lumOff val="40000"/>
                </a:schemeClr>
              </a:solidFill>
              <a:latin typeface="Verdana"/>
              <a:ea typeface="Times New Roman" pitchFamily="18" charset="0"/>
              <a:cs typeface="B Nazanin" panose="00000400000000000000" pitchFamily="2" charset="-78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8313" y="6162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0341" y="612613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4312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8186" y="16459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79263" y="6195292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361" y="67898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64579" y="617885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8809" y="253974"/>
            <a:ext cx="9247511" cy="62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75838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87720" y="613271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189" y="9652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648344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81990" y="283893"/>
            <a:ext cx="9434945" cy="657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30000"/>
              </a:lnSpc>
              <a:spcAft>
                <a:spcPts val="0"/>
              </a:spcAft>
            </a:pPr>
            <a:r>
              <a:rPr lang="ar-SA" b="1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ارزيابي دروني: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indent="268605" algn="just" rtl="1">
              <a:lnSpc>
                <a:spcPct val="130000"/>
              </a:lnSpc>
              <a:spcAft>
                <a:spcPts val="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ارزيابي دروني مرحله اوّل كاربرد الگوي اعتبارسنجي است. منظور از ارزيابي دروني آن است كه دست‎اندركاران نظام </a:t>
            </a:r>
            <a:endParaRPr lang="fa-IR" dirty="0" smtClean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indent="268605" algn="just" rtl="1">
              <a:lnSpc>
                <a:spcPct val="130000"/>
              </a:lnSpc>
              <a:spcAft>
                <a:spcPts val="0"/>
              </a:spcAft>
            </a:pPr>
            <a:r>
              <a:rPr lang="ar-S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(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برنامه) نسبت به هدفهاي نظام و مسائلي كه در تحقق اين هدفها وجود دارد، آگاهي بيشتير به دست آورند؛ سپس ميزان دستيابي به آنها را بسنجند، تا بر اساس آن به برنامه‎ريزي فعاليتهاي آينده جهت بهبود كيفيت بپردازند. به عبارت ديگر در ارزيابي دروني، ميزان تحقق هدفهاي نظام (برنامه) با وضعيت موجود آن ارزيابي و بر اساس آن فعاليتهاي آينده برنامه‎ريزي مي‎شود. مراحل اجراي ارزيابي دروني چنان است كه دست‎اندركاران نظام (برنامه) به نقاط قوت، ضعف، فرصتها و تهديدهاي 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SOWT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) نظام </a:t>
            </a:r>
            <a:r>
              <a:rPr lang="fa-IR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پی 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مي‎برند. سپس با مشاركت به برنامه‎ريزي براي بهبود كيفيت مي‎پردازند.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indent="268605" algn="just" rtl="1">
              <a:lnSpc>
                <a:spcPct val="130000"/>
              </a:lnSpc>
              <a:spcAft>
                <a:spcPts val="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هدف ارزيابي دروني به اين شرح است: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indent="268605" algn="just" rtl="1">
              <a:lnSpc>
                <a:spcPct val="130000"/>
              </a:lnSpc>
              <a:spcAft>
                <a:spcPts val="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الف) برانگيختن دست‎اندركاران نظام (برنامه) براي مشاركت در بهبودي آن.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indent="268605" algn="just" rtl="1">
              <a:lnSpc>
                <a:spcPct val="130000"/>
              </a:lnSpc>
              <a:spcAft>
                <a:spcPts val="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ب) كمك كردن به «خودتنظيمي» امور نظام؛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indent="268605" algn="just" rtl="1">
              <a:lnSpc>
                <a:spcPct val="130000"/>
              </a:lnSpc>
              <a:spcAft>
                <a:spcPts val="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ج) بهبود بخشيدن به كيفيت نظام. </a:t>
            </a:r>
            <a:endParaRPr lang="fa-IR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indent="268605" algn="just" rtl="1">
              <a:lnSpc>
                <a:spcPct val="130000"/>
              </a:lnSpc>
              <a:spcAft>
                <a:spcPts val="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ارزيابي دروني با هدف فرهنگ‎</a:t>
            </a:r>
            <a:r>
              <a:rPr lang="fa-IR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 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سازي از طريق زمينه‎سازي مشاركت گسترده اعضاء درون سيستم در فرايند ارزيابي، به منظور ارتقاء كيفيت آموزشي صورت مي‎گيرد. لذا مهمترين ويژگي اين نوع ارزيابي عبارت است از: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marL="342900" lvl="0" indent="-342900" algn="just" rtl="1">
              <a:lnSpc>
                <a:spcPct val="130000"/>
              </a:lnSpc>
              <a:spcAft>
                <a:spcPts val="0"/>
              </a:spcAft>
              <a:buSzPts val="1600"/>
              <a:buFont typeface="+mj-lt"/>
              <a:buAutoNum type="arabicPeriod"/>
              <a:tabLst>
                <a:tab pos="497205" algn="l"/>
              </a:tabLs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مشاركت فعال اعضاء درون سيستم؛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marL="342900" lvl="0" indent="-342900" algn="just" rtl="1">
              <a:lnSpc>
                <a:spcPct val="130000"/>
              </a:lnSpc>
              <a:spcAft>
                <a:spcPts val="0"/>
              </a:spcAft>
              <a:buSzPts val="1600"/>
              <a:buFont typeface="+mj-lt"/>
              <a:buAutoNum type="arabicPeriod"/>
              <a:tabLst>
                <a:tab pos="497205" algn="l"/>
              </a:tabLs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ارزيابي چند عامل به طور همزمان و به صورت جامع.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  <a:p>
            <a:pPr indent="268605" algn="just" rtl="1">
              <a:lnSpc>
                <a:spcPct val="130000"/>
              </a:lnSpc>
              <a:spcAft>
                <a:spcPts val="0"/>
              </a:spcAft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نكته شايان ذكر آكه ارزيابي دروني نوعي ارزيابي تكويني است و لذا ابزاري است براي تحقق هدفهاي نظام. گزارش ارزيابي دروني نيز معمولاً محرمانه تلقي مي‎شود و از آن براي برنامه‎ريزي جهت ارتقاء كيفيت نظام استفاده مي‎شود. نتايج حاصل از ارزيابي دروني وضعيت نظام را از نظر عوامل مورد ارزيابي مشخص مي‎كند و بر اساس آن نتايج پيشنهادهاي مربوط به بهبود كيفيت تدوين مي‎گردد.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7555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87720" y="613271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189" y="9652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648344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2312491"/>
              </p:ext>
            </p:extLst>
          </p:nvPr>
        </p:nvGraphicFramePr>
        <p:xfrm>
          <a:off x="1641763" y="1091044"/>
          <a:ext cx="8634845" cy="513311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542481"/>
                <a:gridCol w="7092364"/>
              </a:tblGrid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مرحله اول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آشنا كردن اعضاي مركز با فرايند ارزيابي دروني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مرحله دوم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تشكيل كميته ارزيابي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مرحله سوم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تدوين و تصريح اهداف مركز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مرحله چهارم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تعيين عوامل مورد ارزيابي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مرحله پنجم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تعيين ملاكها و نشانگرهاي عوامل مورد ارزيابي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مرحله ششم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مشخص ساختن نوع داده‎ها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مرحله هفتم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تدوين ابزار گردآوري اطلاعات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مرحله هشتم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گردآوري و تجزيه و تحليل داده‎ها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مرحله نهم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تهيه گزارش ارزيابي دروني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513311"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Nazanin" panose="00000400000000000000" pitchFamily="2" charset="-78"/>
                        </a:rPr>
                        <a:t>مرحله دهم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Nazanin" panose="00000400000000000000" pitchFamily="2" charset="-78"/>
                        </a:rPr>
                        <a:t>ارائه گزارش به اعضاي ذيربط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135951" y="417511"/>
            <a:ext cx="52966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3200" b="1" dirty="0"/>
              <a:t>خلاصه مراحل اجرايي ارزيابي دروني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xmlns="" val="1195935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87720" y="613271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189" y="9652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648344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42380" y="833805"/>
            <a:ext cx="101453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ارزيابي بيروني: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268605"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پس از انجام ارزيابي دروني، در مرحله دوّم الگوي اعتبارسنجي به ارزيابي بيروني پرداخته مي‎شود. در اين مرحله هيأت همگنان (هيأت بازديدكننده از خارج از نظام) نتيجه ارزيابي دروني را مورد بررسي قرار مي‎دهد. در صورتي كه 1- بهبود كيفيت و 2- پاسخگويي به افراد ذي‎ربط را به عنوان دو هدف عمده الگوي اعتبارسنجي بدانيم، هدف اوّل براي اجراي ارزيابي دروني لازم است، ولي كافي نيست.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268605"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بنابراين، چنانچه عوامل مورد نظر در ارزيابي دروني با عوامل منطبق شده براي رعايت حداقل كيفيت (الزامات) منطبق باشد مي‎توان به ارزيابي بروني پرداخت. </a:t>
            </a:r>
            <a:endParaRPr lang="fa-IR" sz="2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268605"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اضافه </a:t>
            </a:r>
            <a:r>
              <a:rPr lang="ar-S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شدن ارزيابي بروني، مسأله پاسخگويي را مطرح مي‎كند و با هدف ارزيابي بروني، تقويت ارزيابي دروني صورت مي‎گيرد.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268605" algn="justLow" rtl="1">
              <a:lnSpc>
                <a:spcPct val="150000"/>
              </a:lnSpc>
              <a:spcAft>
                <a:spcPts val="0"/>
              </a:spcAft>
            </a:pPr>
            <a:r>
              <a:rPr lang="ar-S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عقيده بر آن است، يك ارزيابي جامع و سيستمي در نظام آموزش عالي مي‎تواند تلفيقي از ارزيابي دروني و بروني باشد چرا كه هر كدام ويژگيهاي خاص خود را دارند؛ بنابراين با توجه به اينكه ارزيابي بروني تمايل به ديوان‎سالاري اداري داشته و در مواقعي به علت عدم رايج بودن فرهنگ ارزشيابي در نظام آموزشي يك تهديد براي مؤسسه يا مسئولان آن محسوب مي‎شود، مي‎توان با تركيب ارزيابي دروني و بروني، ارزيابي جامعي از نظام آموزشي به عمل آورد.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indent="268605" algn="justLow" rtl="1">
              <a:lnSpc>
                <a:spcPct val="150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6408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87720" y="613271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05743" y="17230"/>
            <a:ext cx="7461123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1600" dirty="0" smtClean="0">
                <a:solidFill>
                  <a:prstClr val="black"/>
                </a:solidFill>
                <a:ea typeface="Calibri" panose="020F0502020204030204" pitchFamily="34" charset="0"/>
                <a:cs typeface="B Titr" panose="00000700000000000000" pitchFamily="2" charset="-78"/>
              </a:rPr>
              <a:t>آمار ملاک های حوزه کارکردی و عملکردی </a:t>
            </a:r>
            <a:r>
              <a:rPr lang="fa-IR" sz="1600" dirty="0">
                <a:solidFill>
                  <a:prstClr val="black"/>
                </a:solidFill>
                <a:ea typeface="Calibri" panose="020F0502020204030204" pitchFamily="34" charset="0"/>
                <a:cs typeface="B Titr" panose="00000700000000000000" pitchFamily="2" charset="-78"/>
              </a:rPr>
              <a:t>اعتبارسنجی و رتبه بندی دانشکده ها و آموزشکده ها</a:t>
            </a: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8769888"/>
              </p:ext>
            </p:extLst>
          </p:nvPr>
        </p:nvGraphicFramePr>
        <p:xfrm>
          <a:off x="1206946" y="925343"/>
          <a:ext cx="10180774" cy="5450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376"/>
                <a:gridCol w="726542"/>
                <a:gridCol w="850859"/>
                <a:gridCol w="684164"/>
                <a:gridCol w="1032045"/>
                <a:gridCol w="765336"/>
                <a:gridCol w="1217580"/>
                <a:gridCol w="707355"/>
                <a:gridCol w="579347"/>
                <a:gridCol w="1115821"/>
                <a:gridCol w="1993349"/>
              </a:tblGrid>
              <a:tr h="6948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جمع 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فرهنگی</a:t>
                      </a:r>
                      <a:r>
                        <a:rPr lang="fa-IR" sz="11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، اجتماعی و تربیت بدنی</a:t>
                      </a:r>
                      <a:endParaRPr lang="fa-IR" sz="11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نهادی زیرساختی، مالی، عمرانی و فضاهای کالبدی</a:t>
                      </a:r>
                      <a:endParaRPr kumimoji="0" 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پژوهش</a:t>
                      </a:r>
                      <a:r>
                        <a:rPr lang="fa-IR" sz="11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فناوری، نوآوری و اختراع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امکانات و تجهیزات آموزشی و پژوهشی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دانش آموختگان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فرآیند آموزش(یاددهی-یادگیری) دوره های آموزشی و برنامه های درسی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دانشجویان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کادر آموزشی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ماموریت، اهداف،</a:t>
                      </a:r>
                      <a:r>
                        <a:rPr lang="fa-IR" sz="11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ساختار سازمانی و مدیریت 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4778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50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7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19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10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5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بهبود فرآیند در مدیریت کارا و اثربخش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1947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13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تقاضا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گرایی و ماموریت گرایی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12134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21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4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5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4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عدالت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624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13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4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تنوع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17041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12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اشتغال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و کارآفرینی/ تأثیر اجتماعی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37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18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4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تعاملات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ملی و بین المللی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41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17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5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ارزشیابی، ارزیابی</a:t>
                      </a:r>
                      <a:r>
                        <a:rPr lang="fa-IR" sz="10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و</a:t>
                      </a: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اعتبارسنجی</a:t>
                      </a: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،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153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20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5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5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فناوری </a:t>
                      </a:r>
                      <a:r>
                        <a:rPr lang="fa-IR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و نوآوری</a:t>
                      </a:r>
                      <a:endParaRPr lang="en-US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41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17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6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رشد و بالندگی هیأت علمی و کارکنان</a:t>
                      </a:r>
                      <a:endParaRPr lang="en-US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178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17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4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2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3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استقلال آکادمیک</a:t>
                      </a:r>
                      <a:endParaRPr lang="en-US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48560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198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جمع کل  تعداد ملاک ها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189" y="9652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648344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61721" y="1545053"/>
            <a:ext cx="1113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حوزه عملکردی</a:t>
            </a:r>
            <a:endParaRPr lang="en-US" sz="12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83821" y="1019894"/>
            <a:ext cx="1088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حوزه کارکردی</a:t>
            </a:r>
            <a:endParaRPr lang="en-US" sz="12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9331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87720" y="613271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05743" y="17230"/>
            <a:ext cx="7461123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1600" dirty="0" smtClean="0">
                <a:solidFill>
                  <a:prstClr val="black"/>
                </a:solidFill>
                <a:ea typeface="Calibri" panose="020F0502020204030204" pitchFamily="34" charset="0"/>
                <a:cs typeface="B Titr" panose="00000700000000000000" pitchFamily="2" charset="-78"/>
              </a:rPr>
              <a:t>آمار نشانگرهای حوزه کارکردی و عملکردی </a:t>
            </a:r>
            <a:r>
              <a:rPr lang="fa-IR" sz="1600" dirty="0">
                <a:solidFill>
                  <a:prstClr val="black"/>
                </a:solidFill>
                <a:ea typeface="Calibri" panose="020F0502020204030204" pitchFamily="34" charset="0"/>
                <a:cs typeface="B Titr" panose="00000700000000000000" pitchFamily="2" charset="-78"/>
              </a:rPr>
              <a:t>اعتبارسنجی و رتبه بندی دانشکده ها و آموزشکده ها</a:t>
            </a: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1665161"/>
              </p:ext>
            </p:extLst>
          </p:nvPr>
        </p:nvGraphicFramePr>
        <p:xfrm>
          <a:off x="1206946" y="925343"/>
          <a:ext cx="10180774" cy="4513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376"/>
                <a:gridCol w="726542"/>
                <a:gridCol w="850859"/>
                <a:gridCol w="684164"/>
                <a:gridCol w="1032045"/>
                <a:gridCol w="765336"/>
                <a:gridCol w="1217580"/>
                <a:gridCol w="707355"/>
                <a:gridCol w="579347"/>
                <a:gridCol w="1115821"/>
                <a:gridCol w="1993349"/>
              </a:tblGrid>
              <a:tr h="6948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جمع 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فرهنگی</a:t>
                      </a:r>
                      <a:r>
                        <a:rPr lang="fa-IR" sz="11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، اجتماعی و تربیت بدنی</a:t>
                      </a:r>
                      <a:endParaRPr lang="fa-IR" sz="11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نهادی زیرساختی، مالی، عمرانی و فضاهای کالبدی</a:t>
                      </a:r>
                      <a:endParaRPr kumimoji="0" 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پژوهش</a:t>
                      </a:r>
                      <a:r>
                        <a:rPr lang="fa-IR" sz="11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، فناوری، نوآوری و اختراع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امکانات و تجهیزات آموزشی و پژوهشی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دانش آموختگان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فرآیند آموزش(یاددهی-یادگیری) دوره های آموزشی و برنامه های درسی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دانشجویان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کادر آموزشی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ماموریت، اهداف،</a:t>
                      </a:r>
                      <a:r>
                        <a:rPr lang="fa-IR" sz="11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 ساختار سازمانی و مدیریت </a:t>
                      </a:r>
                      <a:endParaRPr lang="en-U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47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219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19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86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17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10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بهبود فرآیند در مدیریت کارا و اثربخش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19478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41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6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8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9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تقاضا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گرایی و ماموریت گرایی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121347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79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8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30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17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10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عدالت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624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54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تنوع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170413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34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اشتغال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و کارآفرینی/ تأثیر اجتماعی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379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44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10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6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10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تعاملات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ملی و بین المللی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41780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61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16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6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ارزشیابی، ارزیابی</a:t>
                      </a:r>
                      <a:r>
                        <a:rPr lang="fa-IR" sz="10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و</a:t>
                      </a: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اعتبارسنجی</a:t>
                      </a:r>
                      <a:r>
                        <a:rPr lang="fa-IR" sz="1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،</a:t>
                      </a:r>
                      <a:endParaRPr lang="en-US" sz="1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1536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81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9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19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فناوری </a:t>
                      </a:r>
                      <a:r>
                        <a:rPr lang="fa-IR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و نوآوری</a:t>
                      </a:r>
                      <a:endParaRPr lang="en-US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241780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50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9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5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6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9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2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رشد و بالندگی هیأت علمی و کارکنان</a:t>
                      </a:r>
                      <a:endParaRPr lang="en-US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41780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B Titr" panose="00000700000000000000" pitchFamily="2" charset="-78"/>
                        </a:rPr>
                        <a:t>52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8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3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anose="00000700000000000000" pitchFamily="2" charset="-78"/>
                        </a:rPr>
                        <a:t>14</a:t>
                      </a:r>
                      <a:endParaRPr lang="fa-IR" sz="1600" dirty="0"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0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استقلال آکادمیک</a:t>
                      </a:r>
                      <a:endParaRPr lang="en-US" sz="10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485603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B Titr" panose="00000700000000000000" pitchFamily="2" charset="-78"/>
                        </a:rPr>
                        <a:t>715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2000" b="1" kern="12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Titr" panose="00000700000000000000" pitchFamily="2" charset="-78"/>
                        </a:rPr>
                        <a:t>جمع کل  تعداد نشانگرها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189" y="96529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648344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61721" y="1545053"/>
            <a:ext cx="1113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حوزه عملکردی</a:t>
            </a:r>
            <a:endParaRPr lang="en-US" sz="12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83821" y="1019894"/>
            <a:ext cx="1088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حوزه کارکردی</a:t>
            </a:r>
            <a:endParaRPr lang="en-US" sz="12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1464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تصویر مرتب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6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44" y="2767526"/>
            <a:ext cx="10516511" cy="132294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50467" y="500006"/>
            <a:ext cx="563968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000" dirty="0" smtClean="0">
                <a:solidFill>
                  <a:schemeClr val="bg1"/>
                </a:solidFill>
                <a:latin typeface="Calibri Light" panose="020F0302020204030204"/>
                <a:cs typeface="B Titr" panose="00000700000000000000" pitchFamily="2" charset="-78"/>
              </a:rPr>
              <a:t>با سپاس از توجه شما</a:t>
            </a:r>
            <a:endParaRPr lang="en-US" sz="6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390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48370"/>
            <a:ext cx="12182929" cy="6858000"/>
            <a:chOff x="177282" y="33497"/>
            <a:chExt cx="8966718" cy="6825961"/>
          </a:xfrm>
        </p:grpSpPr>
        <p:grpSp>
          <p:nvGrpSpPr>
            <p:cNvPr id="6" name="Group 5"/>
            <p:cNvGrpSpPr/>
            <p:nvPr/>
          </p:nvGrpSpPr>
          <p:grpSpPr>
            <a:xfrm>
              <a:off x="177282" y="33497"/>
              <a:ext cx="8966718" cy="6825961"/>
              <a:chOff x="177282" y="33497"/>
              <a:chExt cx="8966718" cy="6825961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282" y="6067087"/>
                <a:ext cx="914399" cy="696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14996" y="33497"/>
                <a:ext cx="1075001" cy="8780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Flowchart: Manual Input 10"/>
              <p:cNvSpPr/>
              <p:nvPr/>
            </p:nvSpPr>
            <p:spPr>
              <a:xfrm>
                <a:off x="7941258" y="6001042"/>
                <a:ext cx="1202742" cy="858416"/>
              </a:xfrm>
              <a:prstGeom prst="flowChartManualInput">
                <a:avLst/>
              </a:prstGeom>
              <a:solidFill>
                <a:srgbClr val="DE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1" anchor="ctr"/>
              <a:lstStyle/>
              <a:p>
                <a:pPr algn="ctr" rtl="1"/>
                <a:endParaRPr lang="fa-IR" kern="0" smtClean="0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7" name="Picture 6" descr="C:\Users\zamani\Desktop\download.png"/>
            <p:cNvPicPr/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672" y="6172057"/>
              <a:ext cx="1102753" cy="524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682" y="17008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xmlns="" val="3311372330"/>
              </p:ext>
            </p:extLst>
          </p:nvPr>
        </p:nvGraphicFramePr>
        <p:xfrm>
          <a:off x="1910120" y="1888592"/>
          <a:ext cx="7462480" cy="1758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4241127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48370"/>
            <a:ext cx="12182929" cy="6858000"/>
            <a:chOff x="177282" y="33497"/>
            <a:chExt cx="8966718" cy="6825961"/>
          </a:xfrm>
        </p:grpSpPr>
        <p:grpSp>
          <p:nvGrpSpPr>
            <p:cNvPr id="6" name="Group 5"/>
            <p:cNvGrpSpPr/>
            <p:nvPr/>
          </p:nvGrpSpPr>
          <p:grpSpPr>
            <a:xfrm>
              <a:off x="177282" y="33497"/>
              <a:ext cx="8966718" cy="6825961"/>
              <a:chOff x="177282" y="33497"/>
              <a:chExt cx="8966718" cy="6825961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282" y="6067087"/>
                <a:ext cx="914399" cy="696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14996" y="33497"/>
                <a:ext cx="1075001" cy="8780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Flowchart: Manual Input 10"/>
              <p:cNvSpPr/>
              <p:nvPr/>
            </p:nvSpPr>
            <p:spPr>
              <a:xfrm>
                <a:off x="7941258" y="6001042"/>
                <a:ext cx="1202742" cy="858416"/>
              </a:xfrm>
              <a:prstGeom prst="flowChartManualInput">
                <a:avLst/>
              </a:prstGeom>
              <a:solidFill>
                <a:srgbClr val="DE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1" anchor="ctr"/>
              <a:lstStyle/>
              <a:p>
                <a:pPr algn="ctr" rtl="1"/>
                <a:endParaRPr lang="fa-IR" kern="0" smtClean="0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7" name="Picture 6" descr="C:\Users\zamani\Desktop\download.png"/>
            <p:cNvPicPr/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672" y="6172057"/>
              <a:ext cx="1102753" cy="524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682" y="17008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unded Rectangle 11"/>
          <p:cNvSpPr/>
          <p:nvPr/>
        </p:nvSpPr>
        <p:spPr bwMode="auto">
          <a:xfrm>
            <a:off x="2973801" y="663347"/>
            <a:ext cx="5256584" cy="360040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1. قانون اساسی جمهوری اسلامی ایران 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2973801" y="1235101"/>
            <a:ext cx="5256584" cy="288032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2.سند چشم انداز جمهوری اسلامی ایران در افق 1404 هجری شمسی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2973801" y="1734847"/>
            <a:ext cx="5256584" cy="293837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3.سیاست های کلی اشتغال ابلاغی مقام معظم رهبری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2973801" y="2204464"/>
            <a:ext cx="5256584" cy="270990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4.نقشه جامع علمی کشور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2973801" y="2668942"/>
            <a:ext cx="5256584" cy="273306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5.چشم انداز علم و فناوری جمهوری اسلامی ایران در افق 1404 هجری شمسی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973801" y="3141372"/>
            <a:ext cx="5256584" cy="265173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6. قانون برنامه پنجساله ششم توسعه جمهوری اسلامی ایران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2973801" y="3612216"/>
            <a:ext cx="5256584" cy="273693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7. اساسنامه دانشگاه فنی و حرفه ای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973801" y="4083762"/>
            <a:ext cx="5256584" cy="282213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8.تحول در نظام اداری کشور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2973801" y="4572616"/>
            <a:ext cx="5256584" cy="259267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9. قانون حمایت از شرکت ها و موسسات دانش بنیان و تجاری سازی نوآوری ها و اختراعات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2973801" y="5035504"/>
            <a:ext cx="5256584" cy="337701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10. قانون نظام مهندسی و کنترل ساختمان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2973801" y="5511516"/>
            <a:ext cx="5256584" cy="273693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11.قانون، اهداف، وظایف و تشکیلات وزارت علوم، تحقیقات و فناوری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2973801" y="5903954"/>
            <a:ext cx="5256584" cy="273693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12.سیاسیت های کلی نظام اداری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2973801" y="6296392"/>
            <a:ext cx="5256584" cy="273693"/>
          </a:xfrm>
          <a:prstGeom prst="roundRect">
            <a:avLst/>
          </a:prstGeom>
          <a:solidFill>
            <a:srgbClr val="B4C8E5">
              <a:lumMod val="75000"/>
            </a:srgb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B Nazanin" panose="00000400000000000000" pitchFamily="2" charset="-78"/>
              </a:rPr>
              <a:t>13.آیین نامه نظام صلاحیت حرفه ای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7" name="Title 2"/>
          <p:cNvSpPr txBox="1">
            <a:spLocks/>
          </p:cNvSpPr>
          <p:nvPr/>
        </p:nvSpPr>
        <p:spPr bwMode="auto">
          <a:xfrm>
            <a:off x="8903961" y="2915240"/>
            <a:ext cx="2232248" cy="452264"/>
          </a:xfrm>
          <a:prstGeom prst="rect">
            <a:avLst/>
          </a:prstGeom>
          <a:solidFill>
            <a:srgbClr val="B4C8E5">
              <a:lumMod val="50000"/>
            </a:srgbClr>
          </a:solidFill>
          <a:ln w="6350" cap="flat" cmpd="sng" algn="ctr">
            <a:solidFill>
              <a:srgbClr val="B4C8E5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cs typeface="B Nazanin" panose="00000400000000000000" pitchFamily="2" charset="-78"/>
              </a:rPr>
              <a:t>اسناد بالادستی ناظر بر سند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000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48370"/>
            <a:ext cx="12182929" cy="6858000"/>
            <a:chOff x="177282" y="33497"/>
            <a:chExt cx="8966718" cy="6825961"/>
          </a:xfrm>
        </p:grpSpPr>
        <p:grpSp>
          <p:nvGrpSpPr>
            <p:cNvPr id="6" name="Group 5"/>
            <p:cNvGrpSpPr/>
            <p:nvPr/>
          </p:nvGrpSpPr>
          <p:grpSpPr>
            <a:xfrm>
              <a:off x="177282" y="33497"/>
              <a:ext cx="8966718" cy="6825961"/>
              <a:chOff x="177282" y="33497"/>
              <a:chExt cx="8966718" cy="6825961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282" y="6067087"/>
                <a:ext cx="914399" cy="696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14996" y="33497"/>
                <a:ext cx="1075001" cy="8780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Flowchart: Manual Input 10"/>
              <p:cNvSpPr/>
              <p:nvPr/>
            </p:nvSpPr>
            <p:spPr>
              <a:xfrm>
                <a:off x="7941258" y="6001042"/>
                <a:ext cx="1202742" cy="858416"/>
              </a:xfrm>
              <a:prstGeom prst="flowChartManualInput">
                <a:avLst/>
              </a:prstGeom>
              <a:solidFill>
                <a:srgbClr val="DE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1" anchor="ctr"/>
              <a:lstStyle/>
              <a:p>
                <a:pPr algn="ctr" rtl="1"/>
                <a:endParaRPr lang="fa-IR" kern="0" smtClean="0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7" name="Picture 6" descr="C:\Users\zamani\Desktop\download.png"/>
            <p:cNvPicPr/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672" y="6172057"/>
              <a:ext cx="1102753" cy="524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682" y="17008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2"/>
          <p:cNvSpPr txBox="1">
            <a:spLocks/>
          </p:cNvSpPr>
          <p:nvPr/>
        </p:nvSpPr>
        <p:spPr bwMode="auto">
          <a:xfrm>
            <a:off x="2180717" y="0"/>
            <a:ext cx="8014084" cy="860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Microsoft Sans Serif" panose="020B0604020202020204" pitchFamily="34" charset="0"/>
              </a:defRPr>
            </a:lvl9pPr>
          </a:lstStyle>
          <a:p>
            <a:pPr algn="ctr"/>
            <a:r>
              <a:rPr lang="fa-IR" sz="2400" dirty="0" smtClean="0">
                <a:solidFill>
                  <a:srgbClr val="C00000"/>
                </a:solidFill>
                <a:cs typeface="B Titr" panose="00000700000000000000" pitchFamily="2" charset="-78"/>
              </a:rPr>
              <a:t>اهداف تدوین سند راهبردی دانشگاه فنی و حرفه ای</a:t>
            </a:r>
            <a:endParaRPr lang="en-US" sz="2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9683" y="1159084"/>
            <a:ext cx="10849234" cy="485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6707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48370"/>
            <a:ext cx="12182929" cy="6858000"/>
            <a:chOff x="177282" y="33497"/>
            <a:chExt cx="8966718" cy="6825961"/>
          </a:xfrm>
        </p:grpSpPr>
        <p:grpSp>
          <p:nvGrpSpPr>
            <p:cNvPr id="6" name="Group 5"/>
            <p:cNvGrpSpPr/>
            <p:nvPr/>
          </p:nvGrpSpPr>
          <p:grpSpPr>
            <a:xfrm>
              <a:off x="177282" y="33497"/>
              <a:ext cx="8966718" cy="6825961"/>
              <a:chOff x="177282" y="33497"/>
              <a:chExt cx="8966718" cy="6825961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282" y="6067087"/>
                <a:ext cx="914399" cy="6969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14996" y="33497"/>
                <a:ext cx="1075001" cy="8780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Flowchart: Manual Input 10"/>
              <p:cNvSpPr/>
              <p:nvPr/>
            </p:nvSpPr>
            <p:spPr>
              <a:xfrm>
                <a:off x="7941258" y="6001042"/>
                <a:ext cx="1202742" cy="858416"/>
              </a:xfrm>
              <a:prstGeom prst="flowChartManualInput">
                <a:avLst/>
              </a:prstGeom>
              <a:solidFill>
                <a:srgbClr val="DE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1" anchor="ctr"/>
              <a:lstStyle/>
              <a:p>
                <a:pPr algn="ctr" rtl="1"/>
                <a:endParaRPr lang="fa-IR" kern="0" smtClean="0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7" name="Picture 6" descr="C:\Users\zamani\Desktop\download.png"/>
            <p:cNvPicPr/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672" y="6172057"/>
              <a:ext cx="1102753" cy="524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682" y="17008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9940401"/>
              </p:ext>
            </p:extLst>
          </p:nvPr>
        </p:nvGraphicFramePr>
        <p:xfrm>
          <a:off x="1404255" y="1828801"/>
          <a:ext cx="9002487" cy="2199074"/>
        </p:xfrm>
        <a:graphic>
          <a:graphicData uri="http://schemas.openxmlformats.org/drawingml/2006/table">
            <a:tbl>
              <a:tblPr firstRow="1" bandRow="1"/>
              <a:tblGrid>
                <a:gridCol w="3000829"/>
                <a:gridCol w="3000829"/>
                <a:gridCol w="3000829"/>
              </a:tblGrid>
              <a:tr h="9470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fa-IR" dirty="0" smtClean="0">
                          <a:cs typeface="B Titr" panose="00000700000000000000" pitchFamily="2" charset="-78"/>
                        </a:rPr>
                        <a:t>تعداد برنامه عملیاتی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fa-IR" dirty="0" smtClean="0">
                          <a:cs typeface="B Titr" panose="00000700000000000000" pitchFamily="2" charset="-78"/>
                        </a:rPr>
                        <a:t>تعداد سیاست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Microsoft Sans Serif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fa-IR" dirty="0" smtClean="0">
                          <a:cs typeface="B Titr" panose="00000700000000000000" pitchFamily="2" charset="-78"/>
                        </a:rPr>
                        <a:t>تعداد راهبرد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12520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fa-IR" dirty="0" smtClean="0">
                          <a:solidFill>
                            <a:srgbClr val="002060"/>
                          </a:solidFill>
                          <a:cs typeface="B Titr" panose="00000700000000000000" pitchFamily="2" charset="-78"/>
                        </a:rPr>
                        <a:t>671</a:t>
                      </a:r>
                      <a:endParaRPr lang="en-US" dirty="0">
                        <a:solidFill>
                          <a:srgbClr val="002060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fa-IR" dirty="0" smtClean="0">
                          <a:solidFill>
                            <a:srgbClr val="002060"/>
                          </a:solidFill>
                          <a:cs typeface="B Titr" panose="00000700000000000000" pitchFamily="2" charset="-78"/>
                        </a:rPr>
                        <a:t>221</a:t>
                      </a:r>
                      <a:endParaRPr lang="en-US" dirty="0">
                        <a:solidFill>
                          <a:srgbClr val="002060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Microsoft Sans Serif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fa-IR" dirty="0" smtClean="0">
                          <a:solidFill>
                            <a:srgbClr val="002060"/>
                          </a:solidFill>
                          <a:cs typeface="B Titr" panose="00000700000000000000" pitchFamily="2" charset="-78"/>
                        </a:rPr>
                        <a:t>17</a:t>
                      </a:r>
                      <a:endParaRPr lang="en-US" dirty="0">
                        <a:solidFill>
                          <a:srgbClr val="002060"/>
                        </a:solidFill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8E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2538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-48370"/>
            <a:ext cx="12109556" cy="6762114"/>
            <a:chOff x="177282" y="33497"/>
            <a:chExt cx="8912715" cy="67305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2" y="6067087"/>
              <a:ext cx="914399" cy="696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4996" y="33497"/>
              <a:ext cx="1075001" cy="878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79263" y="6132719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7973" y="46040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612679" y="1992087"/>
            <a:ext cx="10766584" cy="2351314"/>
          </a:xfrm>
          <a:prstGeom prst="roundRect">
            <a:avLst>
              <a:gd name="adj" fmla="val 3843"/>
            </a:avLst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a-IR" sz="35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خود ارزیابی اولین و مهمترین گام در بهبود مستمر و تضمین کیفیت  </a:t>
            </a:r>
            <a:endParaRPr lang="en-US" sz="3500" b="1" kern="0" dirty="0">
              <a:solidFill>
                <a:srgbClr val="FFFF00"/>
              </a:solidFill>
              <a:latin typeface="Verdana"/>
              <a:ea typeface="Times New Roman" pitchFamily="18" charset="0"/>
              <a:cs typeface="B Nazanin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2524" y="597855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541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34775" y="6159668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95" y="6102548"/>
            <a:ext cx="1242378" cy="6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94700" y="-71219"/>
            <a:ext cx="1460586" cy="87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9768" y="74813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7951" y="558936"/>
            <a:ext cx="9814831" cy="59467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682" y="664310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2220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1" descr="نشان دانشگاه فنی و حرفه‌ا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34775" y="6159668"/>
            <a:ext cx="657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95" y="6102548"/>
            <a:ext cx="1242378" cy="69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94700" y="-71219"/>
            <a:ext cx="1460586" cy="87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6723" y="185638"/>
            <a:ext cx="541655" cy="5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84484" y="1311731"/>
            <a:ext cx="1104557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- ارسال دستور العمل به هم</a:t>
            </a:r>
            <a:r>
              <a:rPr lang="fa-IR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ر</a:t>
            </a:r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اه فرم های خام ارزیابی عملکرد کارکنان به دانشکده/ آموزشکده و واحدهای مورد ارزیابی در سازمان مرکزی</a:t>
            </a:r>
          </a:p>
          <a:p>
            <a:pPr algn="just" rtl="1"/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2- تعریف شاخص ها توسط مدیر/ رئیس مربوطه با توجه به سند راهبردی و برنامه های عملیاتی و پروژه های مصوب حوزه مربوط</a:t>
            </a:r>
          </a:p>
          <a:p>
            <a:pPr algn="just" rtl="1"/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3- ارسال شاخص ها به واحد نظارت، ارزیابی و تضمین کیفیت در ابتدای دوره ارزیابی جهت تایید</a:t>
            </a:r>
          </a:p>
          <a:p>
            <a:pPr algn="just" rtl="1"/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4- ارسال شاخص های تایید شده به واحد مربوطه جهت شروع فرآیند ارزیابی</a:t>
            </a:r>
          </a:p>
          <a:p>
            <a:pPr algn="just" rtl="1"/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5- ارسال بخشنامه شروع ارزیابی به مراکز در ابتدای شهریورماه</a:t>
            </a:r>
          </a:p>
          <a:p>
            <a:pPr algn="just" rtl="1"/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6- برگزاری جلسه توجیهی برای کارکنان توسط ارزیابی کننده</a:t>
            </a:r>
          </a:p>
          <a:p>
            <a:pPr algn="just" rtl="1"/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7- تکمیل فرم های ارزیابی توسط ارزیابی شونده</a:t>
            </a:r>
          </a:p>
          <a:p>
            <a:pPr algn="just" rtl="1"/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8- بررسی و تایید مستندات ارزیابی توسط واحد نظارت، ارزیابی و تضمین کیفیت </a:t>
            </a:r>
          </a:p>
          <a:p>
            <a:pPr algn="just" rtl="1"/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9- تهیه سه نسخه از فرم های تایید شده به همراه مستندات و ارائه به واحد نظارت، ارزیابی و تضمین کیفیت</a:t>
            </a:r>
            <a:endParaRPr lang="fa-IR" sz="22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r>
              <a:rPr lang="fa-I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10- تفکیک فرم های ارزیابی در واحد نظارت، ارزیابی و تضمین کیفیت و ارسال یک نسخه به امور اداری جهت صدور حکم پایه استحقاقی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71800" y="283029"/>
            <a:ext cx="6651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مراحل ارزیابی عملکرد کارکنان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6102" y="737453"/>
            <a:ext cx="191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وزارت علوم، تحقیقات و فناوری</a:t>
            </a:r>
            <a:endParaRPr lang="en-US" sz="12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1200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3165</Words>
  <Application>Microsoft Office PowerPoint</Application>
  <PresentationFormat>Custom</PresentationFormat>
  <Paragraphs>595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1_Office Theme</vt:lpstr>
      <vt:lpstr>2_Office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فتاحی فرزانه</dc:creator>
  <cp:lastModifiedBy>nsalimi</cp:lastModifiedBy>
  <cp:revision>334</cp:revision>
  <cp:lastPrinted>2018-08-19T10:35:40Z</cp:lastPrinted>
  <dcterms:created xsi:type="dcterms:W3CDTF">2017-04-16T13:15:35Z</dcterms:created>
  <dcterms:modified xsi:type="dcterms:W3CDTF">2019-02-02T12:31:44Z</dcterms:modified>
</cp:coreProperties>
</file>