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handoutMasterIdLst>
    <p:handoutMasterId r:id="rId34"/>
  </p:handoutMasterIdLst>
  <p:sldIdLst>
    <p:sldId id="259" r:id="rId2"/>
    <p:sldId id="257" r:id="rId3"/>
    <p:sldId id="334" r:id="rId4"/>
    <p:sldId id="335" r:id="rId5"/>
    <p:sldId id="336" r:id="rId6"/>
    <p:sldId id="343" r:id="rId7"/>
    <p:sldId id="337" r:id="rId8"/>
    <p:sldId id="338" r:id="rId9"/>
    <p:sldId id="360" r:id="rId10"/>
    <p:sldId id="361" r:id="rId11"/>
    <p:sldId id="362" r:id="rId12"/>
    <p:sldId id="348" r:id="rId13"/>
    <p:sldId id="35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45" r:id="rId23"/>
    <p:sldId id="346" r:id="rId24"/>
    <p:sldId id="359" r:id="rId25"/>
    <p:sldId id="357" r:id="rId26"/>
    <p:sldId id="363" r:id="rId27"/>
    <p:sldId id="364" r:id="rId28"/>
    <p:sldId id="366" r:id="rId29"/>
    <p:sldId id="365" r:id="rId30"/>
    <p:sldId id="326" r:id="rId31"/>
    <p:sldId id="32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EF119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4" autoAdjust="0"/>
    <p:restoredTop sz="93248" autoAdjust="0"/>
  </p:normalViewPr>
  <p:slideViewPr>
    <p:cSldViewPr>
      <p:cViewPr varScale="1">
        <p:scale>
          <a:sx n="69" d="100"/>
          <a:sy n="69" d="100"/>
        </p:scale>
        <p:origin x="-13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AA8241-5EE6-4D21-96B1-DB25DD155504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00127-A009-4C06-A5EE-2F7E3C2BF3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410A9-F547-4802-BCD2-CA5BC7DE305C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230B3-2E1E-4F18-B6AE-9F71959242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EB90-F843-42B2-9649-3166C73D615B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09EFF63-A370-43C0-B5FE-BB09D4C2D783}" type="datetimeFigureOut">
              <a:rPr lang="en-US" smtClean="0"/>
              <a:pPr/>
              <a:t>1/25/2015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BCCFB6F-9E3D-40D7-98E9-737732DB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728" y="428604"/>
            <a:ext cx="60007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Nazanin" pitchFamily="2" charset="-78"/>
              </a:rPr>
              <a:t>بسم الله الرحمن الرحیم</a:t>
            </a:r>
            <a:endParaRPr 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B Nazanin" pitchFamily="2" charset="-78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000100" y="1857364"/>
            <a:ext cx="7143800" cy="3643338"/>
          </a:xfrm>
          <a:prstGeom prst="rect">
            <a:avLst/>
          </a:prstGeom>
        </p:spPr>
        <p:txBody>
          <a:bodyPr vert="horz" tIns="0" rIns="45720" bIns="0" anchor="b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fa-IR" sz="6600" b="1" dirty="0" smtClean="0">
                <a:ln/>
                <a:solidFill>
                  <a:srgbClr val="FFFF00"/>
                </a:solidFill>
                <a:cs typeface="B Nazanin" pitchFamily="2" charset="-78"/>
              </a:rPr>
              <a:t>ست آزمایشگاهی </a:t>
            </a:r>
            <a:r>
              <a:rPr lang="en-US" sz="6600" b="1" dirty="0" smtClean="0">
                <a:ln/>
                <a:solidFill>
                  <a:srgbClr val="FFFF00"/>
                </a:solidFill>
                <a:cs typeface="B Nazanin" pitchFamily="2" charset="-78"/>
              </a:rPr>
              <a:t>PLC</a:t>
            </a:r>
            <a:endParaRPr lang="fa-IR" sz="6600" b="1" dirty="0" smtClean="0">
              <a:ln/>
              <a:solidFill>
                <a:srgbClr val="FFFF00"/>
              </a:solidFill>
              <a:cs typeface="B Nazanin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en-US" sz="3200" b="1" dirty="0" smtClean="0">
              <a:ln/>
              <a:solidFill>
                <a:srgbClr val="FFFF00"/>
              </a:solidFill>
              <a:cs typeface="B Nazanin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fa-IR" sz="3200" b="1" dirty="0" smtClean="0">
                <a:ln/>
                <a:solidFill>
                  <a:srgbClr val="FFFF00"/>
                </a:solidFill>
                <a:cs typeface="B Nazanin" pitchFamily="2" charset="-78"/>
              </a:rPr>
              <a:t>آموزشکده فنی و حرفه‏ای شهید رجایی قوچان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fa-IR" sz="1100" b="1" dirty="0" smtClean="0">
              <a:ln/>
              <a:solidFill>
                <a:srgbClr val="FFFF00"/>
              </a:solidFill>
              <a:cs typeface="B Nazanin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fa-IR" sz="3200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ارائه دهنده : حسین موحدی</a:t>
            </a:r>
            <a:endParaRPr lang="fa-IR" sz="3600" b="1" dirty="0" smtClean="0">
              <a:ln/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fa-IR" sz="1400" b="1" dirty="0" smtClean="0">
              <a:ln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28662" y="5715016"/>
            <a:ext cx="7500990" cy="428628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sz="2400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مدیر گروه الکترونیک</a:t>
            </a:r>
          </a:p>
        </p:txBody>
      </p:sp>
      <p:sp>
        <p:nvSpPr>
          <p:cNvPr id="6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</a:t>
            </a:fld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93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93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193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93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10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1571612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0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تعبیه خروجی‏هایی مانند لامپ 220 ولتی، فن 12 ولتی و 220 ولتی، آژیر و چند کنتاکتور برای خروجی‏هایی مانند موتورهای الکتریکی که روی سیستم تعبیه نشده است.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تعبیه چراغ راهنما بر روی ست (4 مسیره و 4 زمانه)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سیستم نمایش دهنده رقم و عدد دیجیتالی (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Segment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شبیه‏سازی یک سیستم آسانسور مینیموم 2 طبقه بر روی ست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وجود کانکتورهای با ولتاژ متفاوت روی پانل دستگاه (5، 12 ، 24 و 220ولتی)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algn="just" defTabSz="442913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قرارگیری فیوز محافظ جان و فیوز اضافه جریان و نشتی برای بالابردن امنیت دستگاه</a:t>
            </a:r>
            <a:endParaRPr lang="en-US" sz="2400" b="1" dirty="0">
              <a:solidFill>
                <a:srgbClr val="66FF33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11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1571612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بهره گیری از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HMI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مرتبط با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به جهت کنترل دستی برخی پارامترها در حین کار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استفاده از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HMI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رنگی و لمسی بر روی یک ست مرکزی - مادر - جهت ارتباط دهی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‏ها به یکدیگر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قابلیت گسترش ورودی و خروجی بر حسب ضرورت</a:t>
            </a:r>
          </a:p>
          <a:p>
            <a:pPr marL="360363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نصب یک موتور الکتریکی در بخش سنسورها</a:t>
            </a:r>
            <a:endParaRPr lang="en-US" sz="2400" b="1" dirty="0">
              <a:solidFill>
                <a:srgbClr val="66FF33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1500166" y="642917"/>
            <a:ext cx="5929354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المان‏های نصب شده بر روی ست‏ها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12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766203" y="1571612"/>
            <a:ext cx="4187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1- کنترل کننده‏های اصلی (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ها)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2643182"/>
            <a:ext cx="724593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13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776111" y="1571612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و اتصالات مربوط به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ها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571612"/>
            <a:ext cx="3833812" cy="2273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4143380"/>
            <a:ext cx="8092154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14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05503" y="1571612"/>
            <a:ext cx="7148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2- شستی‏های اصلی جهت راه‏اندازی ولتاژ‏های مورد نیاز در ست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714620"/>
            <a:ext cx="5953125" cy="2657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2357430"/>
            <a:ext cx="7072362" cy="218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15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198790" y="1571612"/>
            <a:ext cx="4754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3- شستی‏ها و چراغ سیگنال‏های مورد نیاز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240" y="5000636"/>
            <a:ext cx="2633662" cy="1358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16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500298" y="1571612"/>
            <a:ext cx="54533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4- ولتاژهای متفاوت در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کناره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های ست</a:t>
            </a:r>
          </a:p>
          <a:p>
            <a:pPr rtl="1"/>
            <a:endParaRPr lang="fa-IR" sz="2400" b="1" dirty="0" smtClean="0">
              <a:solidFill>
                <a:srgbClr val="FFFF00"/>
              </a:solidFill>
              <a:cs typeface="B Titr" pitchFamily="2" charset="-78"/>
            </a:endParaRPr>
          </a:p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ولتاژهای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5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– 12 –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24</a:t>
            </a:r>
          </a:p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و 220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ولتی </a:t>
            </a:r>
            <a:endParaRPr lang="fa-IR" sz="2400" b="1" dirty="0" smtClean="0">
              <a:solidFill>
                <a:srgbClr val="FFFF00"/>
              </a:solidFill>
              <a:cs typeface="B Titr" pitchFamily="2" charset="-78"/>
            </a:endParaRPr>
          </a:p>
          <a:p>
            <a:pPr algn="r" rtl="1"/>
            <a:endParaRPr lang="fa-IR" sz="2400" b="1" dirty="0" smtClean="0">
              <a:solidFill>
                <a:srgbClr val="FFFF00"/>
              </a:solidFill>
              <a:cs typeface="B Titr" pitchFamily="2" charset="-78"/>
            </a:endParaRPr>
          </a:p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به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همراه فیوز نشت جریان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1285860"/>
            <a:ext cx="1357322" cy="5022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29454" y="4143380"/>
            <a:ext cx="782637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72198" y="4071942"/>
            <a:ext cx="571504" cy="2320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714620"/>
            <a:ext cx="1500198" cy="2159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142976" y="2714620"/>
            <a:ext cx="1714512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785786" y="2000240"/>
            <a:ext cx="357190" cy="78581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17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338238" y="1571612"/>
            <a:ext cx="46153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5- سنسورهای القایی – خازنی و نوری</a:t>
            </a:r>
          </a:p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به همراه یک میکروسوئیچ و موتور چرخان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85918" y="2571744"/>
            <a:ext cx="5500726" cy="3903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57422" y="2560896"/>
            <a:ext cx="4286279" cy="386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18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640873" y="1571612"/>
            <a:ext cx="53127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6- سنسور حرارتی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PT100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و ترموستات مربوطه</a:t>
            </a:r>
          </a:p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و ورودی و خروجی‏های مورد نیاز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57356" y="2571744"/>
            <a:ext cx="5500726" cy="3846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57356" y="2500306"/>
            <a:ext cx="5312611" cy="3823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19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149361" y="1571612"/>
            <a:ext cx="3804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7- ماژول راه انداز چراغ راهنما 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71604" y="2294112"/>
            <a:ext cx="5572164" cy="4135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43042" y="2349102"/>
            <a:ext cx="5500726" cy="3937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928926" y="642917"/>
            <a:ext cx="4500594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مقدمه : بررسی چند نکته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00100" y="2477998"/>
            <a:ext cx="73581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ست‏های آموزشی مقدماتی و پیشرفته بر اساس نوع </a:t>
            </a:r>
            <a:r>
              <a:rPr lang="en-US" sz="2400" b="1" dirty="0" smtClean="0">
                <a:cs typeface="B Nazanin" pitchFamily="2" charset="-78"/>
              </a:rPr>
              <a:t>PLC</a:t>
            </a:r>
            <a:r>
              <a:rPr lang="fa-IR" sz="2400" b="1" dirty="0" smtClean="0">
                <a:cs typeface="B Nazanin" pitchFamily="2" charset="-78"/>
              </a:rPr>
              <a:t> و کاربردهای روی ست، به این دو نوع تقسیم بندی شده‏است. </a:t>
            </a:r>
          </a:p>
          <a:p>
            <a:pPr algn="just" rtl="1"/>
            <a:endParaRPr lang="fa-IR" sz="2400" b="1" dirty="0" smtClean="0"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cs typeface="B Nazanin" pitchFamily="2" charset="-78"/>
              </a:rPr>
              <a:t>     در دو ست مقدماتی رومیزی و ایستاده، </a:t>
            </a:r>
            <a:r>
              <a:rPr lang="en-US" sz="2400" b="1" dirty="0" smtClean="0">
                <a:cs typeface="B Nazanin" pitchFamily="2" charset="-78"/>
              </a:rPr>
              <a:t>PLC</a:t>
            </a:r>
            <a:r>
              <a:rPr lang="fa-IR" sz="2400" b="1" dirty="0" smtClean="0">
                <a:cs typeface="B Nazanin" pitchFamily="2" charset="-78"/>
              </a:rPr>
              <a:t> بکار رفته از نوع </a:t>
            </a:r>
            <a:r>
              <a:rPr lang="en-US" sz="2400" b="1" dirty="0" smtClean="0">
                <a:cs typeface="B Nazanin" pitchFamily="2" charset="-78"/>
              </a:rPr>
              <a:t>LOGO</a:t>
            </a:r>
            <a:r>
              <a:rPr lang="fa-IR" sz="2400" b="1" dirty="0" smtClean="0">
                <a:cs typeface="B Nazanin" pitchFamily="2" charset="-78"/>
              </a:rPr>
              <a:t> و در نوع پیشرفته از نوع </a:t>
            </a:r>
            <a:r>
              <a:rPr lang="en-US" sz="2400" b="1" dirty="0" smtClean="0">
                <a:cs typeface="B Nazanin" pitchFamily="2" charset="-78"/>
              </a:rPr>
              <a:t>DELTA</a:t>
            </a:r>
            <a:r>
              <a:rPr lang="fa-IR" sz="2400" b="1" dirty="0" smtClean="0">
                <a:cs typeface="B Nazanin" pitchFamily="2" charset="-78"/>
              </a:rPr>
              <a:t> است. </a:t>
            </a:r>
          </a:p>
          <a:p>
            <a:pPr algn="just" rtl="1"/>
            <a:endParaRPr lang="fa-IR" sz="2400" b="1" dirty="0" smtClean="0"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cs typeface="B Nazanin" pitchFamily="2" charset="-78"/>
              </a:rPr>
              <a:t>     علت انتخاب این نوع </a:t>
            </a:r>
            <a:r>
              <a:rPr lang="en-US" sz="2400" b="1" dirty="0" smtClean="0">
                <a:cs typeface="B Nazanin" pitchFamily="2" charset="-78"/>
              </a:rPr>
              <a:t>PLC</a:t>
            </a:r>
            <a:r>
              <a:rPr lang="fa-IR" sz="2400" b="1" dirty="0" smtClean="0">
                <a:cs typeface="B Nazanin" pitchFamily="2" charset="-78"/>
              </a:rPr>
              <a:t> جهت تولید ست آزمایشگاهی، هزینه پایین تمام شده در ساخت یک ست  برای این مرکز بوده است.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286380" y="1500174"/>
            <a:ext cx="2611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1- تقسیم‏بندی ست‏ها: 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20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955151" y="1571612"/>
            <a:ext cx="4998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8-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HMI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متصل به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جهت ارتباط اپراتور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714620"/>
            <a:ext cx="3786214" cy="2866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21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14313" y="1467137"/>
            <a:ext cx="8358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9- شبیه سازی یک آسانسور 2 طبقه به همراه ورودی و خروجی های مربوطه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2214554"/>
            <a:ext cx="5500726" cy="4202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22</a:t>
            </a:fld>
            <a:endParaRPr lang="en-US" sz="1600" dirty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84031" y="1428736"/>
            <a:ext cx="3634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تصویری از ست مقدماتی ایستاده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11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2000240"/>
            <a:ext cx="5929354" cy="4447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23</a:t>
            </a:fld>
            <a:endParaRPr lang="en-US" sz="1600" dirty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5458" y="1428736"/>
            <a:ext cx="2662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تصویری از ست پیشرفته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11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71604" y="2000240"/>
            <a:ext cx="5929354" cy="4447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24</a:t>
            </a:fld>
            <a:endParaRPr lang="en-US" sz="1600" dirty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44695" y="1428736"/>
            <a:ext cx="45736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تصاویری از کارگاه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گروه الکترونیک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11" name="Title 25"/>
          <p:cNvSpPr>
            <a:spLocks noGrp="1"/>
          </p:cNvSpPr>
          <p:nvPr>
            <p:ph type="title"/>
          </p:nvPr>
        </p:nvSpPr>
        <p:spPr>
          <a:xfrm>
            <a:off x="2000232" y="642918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00166" y="2000240"/>
            <a:ext cx="6072230" cy="4554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00166" y="1928802"/>
            <a:ext cx="6070611" cy="4552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25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75812" y="1895765"/>
            <a:ext cx="75680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1- ست مقدماتی رومیزی </a:t>
            </a:r>
          </a:p>
          <a:p>
            <a:pPr algn="r" rtl="1"/>
            <a:r>
              <a:rPr lang="fa-IR" sz="2400" b="1" dirty="0" smtClean="0">
                <a:solidFill>
                  <a:srgbClr val="66FF33"/>
                </a:solidFill>
                <a:cs typeface="B Titr" pitchFamily="2" charset="-78"/>
              </a:rPr>
              <a:t>					بین 1 تا 1/5 میلیون تومان</a:t>
            </a:r>
            <a:endParaRPr lang="en-US" sz="2400" dirty="0">
              <a:solidFill>
                <a:srgbClr val="66FF33"/>
              </a:solidFill>
              <a:cs typeface="B Titr" pitchFamily="2" charset="-78"/>
            </a:endParaRP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1000100" y="642917"/>
            <a:ext cx="6429420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ارزیابی قیمت تقریبی ست‏های آموزشی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23296" y="3350784"/>
            <a:ext cx="74206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2- ست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مقدماتی ایستاده</a:t>
            </a:r>
          </a:p>
          <a:p>
            <a:pPr algn="r" rtl="1"/>
            <a:r>
              <a:rPr lang="fa-IR" sz="2400" b="1" dirty="0" smtClean="0">
                <a:solidFill>
                  <a:srgbClr val="66FF33"/>
                </a:solidFill>
                <a:cs typeface="B Titr" pitchFamily="2" charset="-78"/>
              </a:rPr>
              <a:t>					 بین 2 تا 4 میلیون تومان</a:t>
            </a:r>
            <a:endParaRPr lang="en-US" sz="2400" dirty="0">
              <a:solidFill>
                <a:srgbClr val="66FF33"/>
              </a:solidFill>
              <a:cs typeface="B Tit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0923" y="4884019"/>
            <a:ext cx="74029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3- ست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پیشرفته</a:t>
            </a:r>
          </a:p>
          <a:p>
            <a:pPr algn="r" rtl="1"/>
            <a:r>
              <a:rPr lang="fa-IR" sz="2400" b="1" dirty="0" smtClean="0">
                <a:solidFill>
                  <a:srgbClr val="66FF33"/>
                </a:solidFill>
                <a:cs typeface="B Titr" pitchFamily="2" charset="-78"/>
              </a:rPr>
              <a:t>					 بین 5 تا 6 میلیون تومان</a:t>
            </a:r>
            <a:endParaRPr lang="en-US" sz="2400" dirty="0">
              <a:solidFill>
                <a:srgbClr val="66FF33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85918" y="2143116"/>
            <a:ext cx="5643602" cy="4232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26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869976" y="1571612"/>
            <a:ext cx="4273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1- ست‏های آزمایشگاهی میکروکنترلر</a:t>
            </a: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دیگر تولیدات داخلی گروه الکترونیک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85918" y="2214553"/>
            <a:ext cx="5572164" cy="4179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27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754869" y="1571612"/>
            <a:ext cx="3389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2- ست‏های تلویزیون گسترده</a:t>
            </a: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دیگر تولیدات داخلی گروه الکترونیک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06" y="2214554"/>
            <a:ext cx="5713421" cy="4285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43622" y="2214554"/>
            <a:ext cx="3228972" cy="4305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28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416640" y="1571612"/>
            <a:ext cx="3727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3-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ست‏های آموزشی مانیتور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LG</a:t>
            </a:r>
            <a:endParaRPr lang="fa-IR" sz="2400" b="1" dirty="0" smtClean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دیگر تولیدات داخلی گروه الکترونیک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414289"/>
            <a:ext cx="6858048" cy="351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28794" y="2214554"/>
            <a:ext cx="5715040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30412" y="2108611"/>
            <a:ext cx="5713421" cy="4285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29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53210" y="1571612"/>
            <a:ext cx="7290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4- 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ست مکاترونیک جداساز قطعات (براساس شکل، رنگ و اندازه)</a:t>
            </a: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دیگر تولیدات داخلی گروه الکترونیک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2143115"/>
            <a:ext cx="5786478" cy="4339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3428992" y="642917"/>
            <a:ext cx="400052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3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00100" y="2571744"/>
            <a:ext cx="73581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جهت استفاده از ست‏های آموزشی در این مرکز، ابتدا تدریس بصورت نرم‏افزاری و بر پایه نوع سرفصل مربوطه، و تحت ویندوز انجام می‏شود. </a:t>
            </a:r>
          </a:p>
          <a:p>
            <a:pPr algn="just" rtl="1"/>
            <a:endParaRPr lang="fa-IR" sz="2400" b="1" dirty="0" smtClean="0"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cs typeface="B Nazanin" pitchFamily="2" charset="-78"/>
              </a:rPr>
              <a:t>     پس از تدریس و کار نرم‏افزاری، جهت پیاده‏سازی برنامه‏های ترسیم شده در نرم‏افزار توسط دانشجویان، انجام می‏شود. در ادامه و آن هم بصورت کارگاهی و آزمایشگاهی، کار بر روی ست‏های آموزشی تا پایان ترم ادامه پیدا می‏کند.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763335" y="1500174"/>
            <a:ext cx="3166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2- نحوه استفاده از ست‏ها: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30</a:t>
            </a:fld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1928794" y="785794"/>
            <a:ext cx="5000660" cy="5509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rtl="1"/>
            <a:r>
              <a:rPr lang="fa-IR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B Nazanin" pitchFamily="2" charset="-78"/>
              </a:rPr>
              <a:t>دنيا به اميد برپاست </a:t>
            </a:r>
          </a:p>
          <a:p>
            <a:pPr algn="ctr" rtl="1"/>
            <a:endParaRPr lang="fa-IR" sz="4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r>
              <a:rPr lang="fa-IR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B Nazanin" pitchFamily="2" charset="-78"/>
              </a:rPr>
              <a:t>و </a:t>
            </a:r>
          </a:p>
          <a:p>
            <a:pPr algn="ctr" rtl="1"/>
            <a:endParaRPr lang="fa-IR" sz="4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r>
              <a:rPr lang="fa-IR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B Nazanin" pitchFamily="2" charset="-78"/>
              </a:rPr>
              <a:t>انسان به اميد زنده</a:t>
            </a:r>
            <a:endParaRPr lang="en-US" sz="4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endParaRPr lang="fa-IR" sz="2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endParaRPr lang="fa-IR" sz="2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endParaRPr lang="fa-IR" sz="2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B Nazanin" pitchFamily="2" charset="-78"/>
            </a:endParaRPr>
          </a:p>
          <a:p>
            <a:pPr algn="ctr" rtl="1"/>
            <a:r>
              <a:rPr lang="fa-IR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B Nazanin" pitchFamily="2" charset="-78"/>
              </a:rPr>
              <a:t>(زنده‏یاد علي اكبر دهخدا)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31</a:t>
            </a:fld>
            <a:endParaRPr lang="en-US" sz="1600" dirty="0"/>
          </a:p>
        </p:txBody>
      </p:sp>
      <p:sp>
        <p:nvSpPr>
          <p:cNvPr id="14342" name="AutoShape 6" descr="data:image/jpeg;base64,/9j/4AAQSkZJRgABAQAAAQABAAD/2wCEAAkGBxQTEhUSExQWFhQXFxwaFhgYGBoeHxccHSAYICAcGx8dHyggGxolHh0YITEhJSkrLi4uHB8zODMsNygtLisBCgoKDg0OGhAQGywkIB8sLCwsLCwsLCwsLCwsLCwsLCwsLCwsLCwsLCwsLCwsNywsLCwsLDcsLCwsLCwsLCwsLP/AABEIAOcAtwMBIgACEQEDEQH/xAAbAAACAwEBAQAAAAAAAAAAAAAEBQECAwAGB//EAD4QAAIBAwIEBQEGBAUDBAMAAAECEQADIRIxBCJBUQUTMmFxgSNCUpGhsQYUYsFygpLR8BUz4SRDsvFTg8L/xAAZAQADAQEBAAAAAAAAAAAAAAAAAQIDBAX/xAAkEQACAgICAgMBAAMAAAAAAAAAAQIRAxIhMQQTIkFhURRCcf/aAAwDAQACEQMRAD8AUAD8P61AA/D+tMuU7KJk9KsEG2n9K8z3BsLR8fJk5rRLkCBI/wAxo1lHYf8A1VtA304o9obAa3T1Lf62rjeJ+83+o0bpHYDr9DUaRA2Ipe0NgMXD+I/6jVXzvJ+tHlB2H6VUqvUD8qPaGwD5Q7VVVXqv60x0+wiuCDYAZprKG6PQwD4PtgNt/wDsFeNZRPpx817mxnwtu2s//MV5cqO1b58iSRKYuKDfR+tVYL+E/mKZaRJFW+n6d65/aithTj8J/MVBVfwmmoSOgqAN+tHtDcVY7Go5e1NSBtA2qdI7fOKfuQbCvlxj9agx+H9aawOwx7V0e1L2oNhWWHRT+ddI7H86aMPb5xUH6T8Ue1BsE/wa3/rLe+z9f6TU0X/DZH8zb/ze33WqK1jO0KxeRGSIB2P/AJrMriQPj3/53qbKQYG4YYJzBmobMyoiBk43n+9cZBcg+wyZHY4x81xiegkbY/SqkExtneG6/wC9UNsqJECVJ9o/saANdW8ZHxj4xXDeMCP7ZrrluOXTnIPUjbr8modgAJAie9AEF/23+taA5z2/tWV1wCROSMxtsIqq3QygkSDgHTiRg9adBZpqI39zHfvv2zU2wcTj+wrl306TOemB7T8V3mTpO4ziNp3oA9Nwk/8ASrkYOpo/1LXlyRJG2Jnt85716fgM+F3hGNRx8lIrzkGcAn46Abn6V05+o/8AAXRlvnY9fb6Vd1+MCf8Azg1ByBEH37QfjMV124BmMn6T8DqT2rmYyxbpJ37VmWGx3JiO/ape6MZE9c9B/wDdQrBmgR3Oe37dM+9AiVOwIxVSJBIB69d49qnzTiep2jM9qi3GoAQWYSIO4646RFAEljExEnrUjEk9f+flVBdCyPnYHp71G08sTsehPUDfpQMtJ67aonb4+a4XB3+MVXzxGYmdu2Yj/nerORG4gbTnVvt9cfSgBn/Dj/8AqbQx97/4tXVHgCkcRbkaTLRneUJ/3qa2g6QC7U0RqkcudPTOcGYEfnVTabeUHq08p7iD2k0vfxAEiTCsCJXcTH7FQQO5NS16YfSq64KLqhjByR0AjA71Cgx6th7CZ1Okj16BGnPc4AnIG9c2rJka1A5ZGZEn5M/vS9eJZuYKWIkMsHoBB2jee9Ws3yCF0sQxyoUyoJGFJn3NPQejDbttyIlAxLQM5D6TBz9Ks+qBgKcgrIhp36SsUvtpdzgkIZ5sk5/fI/KpSxxGQFuaZgFgNz0/Sfzo0KUWMESYk8xG0iJncfiPSKGNoksdaBiRqXcgkgQe3zQ13hLx1HSObP3YHcDOOm3etbdq9Mys45iwwB1EGNsGqUA0C7fChi2nlYsoJznzCOx3G9b8PwZuFHkkXLjWhjMruT36xU+F8GbakGOa4CcnlCjb53P1onhFNvyyCD5btcEbSwePqNVbLBxZHRpwdg/y9+GmdBjVB5WIHXrFJHsrGrXcWLfmdDEcu/WaeC3pV7YQPIADAZUltWPkGPmhrfhrxp0vGgWjC/d/F8it5YrolUgO5wagO2/lvaUahPrWfbqfpWNzilBYgtqDR6QYjZt84kTT9OAcq6tbfndWz00bb/Sk3iHh/lszXUKTpYEPEqcQpE9cxWGTBqrLVMw/m7ZYnJJGR3GcSPUogbVjd49IiGkgTgASDMTvB7+9S1q0skgwuMuRpmDP0BM/NaHhkjX5YPQkkxgbD3rGohUf6DP4gNOFImBHsd/yNVv8ep6MVBHq+9HT4n96M/lbcDTatlRuQCSpic5rQcOhBCrbBI6rtq9um1HxHwBL4qsSywwwsduxztk96ovia7aQBMz1k4xRsKNWpFLD8K/r3jIrVmgE6V39iuJ69Dil8R/EVjxM6ZABgwhmYPUt3neptcaxAItg7QTP+3emgu8wkq2dMDvEwcHHSaqzFdIaQCZYk4An6ZgbUWhXE0/hm854iydMAs+okHMW2M+2cV1FeC3Cb6MzD1NiT+Bs/wCHtUVcWqC0CvcJcPpVnY5dlgTH4QDmNqwvXnPaYJ0ac9SM9NjArS2Bzva+8YkTBXIyNp6SKsJJKgglFnqVX1aWB6nfHestmTs2Tbd8gmJkE6jggEg4G5kQe9d/MEHRMQssejLjmGZnJruLAALSwHpMLysQJgEfsawRgVU7KJEPEwp5c/OqRtAzSsVsIPmBg7bEiGOCCoED+pTkzWd1tRUalJ1fi2Agx7HPbNZ8S0HVpQGQuliSIHUEYAJke9XsaoGVhmV27wmmB/px+dAEculfUTMCDjYnPcer8varF9LMW0sodomYAGwEbgxv71FsO0kRuwGnmhtwuRAgEmr3AJ0CVcBZLLGkHVOoDffptNNOgHP8O23S0dS+WG1MtwgYIIwRuEgjfaKjjfGblpmtsxVpkgKBvsRy5B9qQ8NwGTpeGuIZMdATmT6hAG9MuGuDiFFi6Qt1Y8l9/cKT1U4g/SvY8bJCSoxnH9M7vjrbFnJ7ZFV/6kWIHMMwdR/tNA3UZS1t5DzzArkR2rG2ZxzEzg9D7fXvXdSI0/QtuNbUAVMSM7z8Ypj4Zx4ceTfULbYzbYfcOxI/uKRBMTBAnALZUj+1QARIKqJjrt2IzUzSkqYKNcob8ZZNptFxTqPWNSsueZCOkUGLoLDLKCOWVMsIyf3/ACph4fxguL/K3nCtB8m4PuyNv8J2PzQfHK9uVeQ6EwInlI7++9eH5HjvG/w3jLYpZ41WIZpiGWT1xI/zY69DUC4CIUQANMsxzAGBA5p1EAjatf5uAjMh8sDmYgZwRIXfBMTWHEcUIB8wLB0lCpkKd9P6mfauYooL0HUq4DEGCdQMQqkxgYyKuty4QGNvlJBbT6YjBPWVk/Sh+Ke7Gu2CyayzMrEgtkrIjBURWdl9QZbiOrheT1ETAgkRMb7dxVqJVDIq5xA8wkljkCAoMEfQiqG+ImcYK8oEgAgqCdzB29qW3POV7YdionUIj6kk746e9H3xcE2zqHmKGYBCBqZjkZxjSKHGhUHeC2it5F5gJzKwQQjTPcGRBqaz4FXt30KuXAlSDuRpbOMEA4muppcCBQ2jRrJKgyTq0yBJWJ9KzpkfWtjfgwSSygely4DEDKwAoVcd6hRoZstcZdSuWB5SBpIUEEEkBYM9KyXxJdd0oDruAeWCABmdgBymNNQHBrw1jUqlFXJ1aQcZgf2271Nm4SUc64YncweXEQemAe9ZBwEfSrMSNgYRW3Okn3Gc/FEXFVhbGF5WKt5igNjInYme9JgaIxYw5Yf1LoInJO/75rPyQFJBYqGBkQdWCQAPxHIqiOVKDWusW2KGD2ClWI3NXtBQdR5FGkawYAgEjHY5melSAOrW7mOcAqCArQdeVUxsZnf4qWZWUcrw1yNWNQjQWBn9xUrw8oTcaCI0mYGgwI1RzDtEGaytcMDc1iSmvUJwoCkAwOm0QaqgNbbhrolH1FAACZx0ZhtBAn60COIYnTdHlggeWSDyns39DYM9KZKwt6X0FgAVa5AXST6VOT90iYpF4+XVyCFbuQf0E710eO6kFWeoQnil8tiU4pMKf/yAfcP9UbHqKTXU3BLHTgiII70t8D8S1xaZouIB5TExMHFtj+L8J+lepvqeLUusrxNsHWox5oXrH4x1FezjyWqZk40KfLwCVIwdzGoTt8io8mMDTHQkx9DNYopZTpVoJmNsj6bVNu0xE6VjEgn9RnfFasRKt93WqrO4HpP/ACK9Bwd7+Yt+Q7AXQAEudGG+g9gdp6UhWyWGCO04zUW7pBHMdpU6d/as541JUw/UFcZw7KXDgK5OmCJ0Ak5B6ms7N5VJdVmFEuWOvSMaFBkEGndojikKMoXiAoUahHmKMhSeh7H3ikBuqPsyXnWNSwRzCFWQcCMdYNeNnwyxOjSLtcBdzjCVFwGEwyoCFJCwpiPZpzWNhtdoEK5M+XrBJAJPK/ueXTFaPw+hmRrciIyBFsYn3PNnFX4+6w0nQADzG6JjERMYnrWFlA/D2TLKWBYuVm4RLMNO3bTj9qtw1sMSLgYY5IYwGJ2B6EjHtV7ttgCyBQYGkKJ06oyCcxgk/NSojOpSFBbGRqIEsPyHxSCw/wAK0+YpAYbqJHRQY/WaigfDF1XbcNqEN5xDRnmjB26bV1WkBXw/iCFtQhcMWKJ5rBWbcBhk+0d61tlDa02kt4UldRkqoK83eRHWhuJQDzLfI6o5KhW0sAFUAj8iQawsBmY27aFwNBJUGZWTpI6SOlQwD+KvoSpadGorClgAolp7RJb6GshbVHLsjuN4VQqmNQPflOBNRd4i4t5VT0kFwrYCs0zuOZTA+MCs7oypYrsVbScEGJkx0kYooZNwphGLW7jR6pLHSFkEdRPN9a3uojIzq7hTPNiNLAZZSSY3HtUC84fU2hSyqunMqQf8UpIj5q3E8M5eVJXQX1g6QADkc05Mjb3NAHJauTvAFtHUETmNOlc42kTV/I1gBy7bqRcAD4DFgY9UEyI7UBbvEq2tSsaQHGrmAMmQNjBPtRQ8PQkMfNMwUMjS2DzGcapwfagDP+aUF7hE6mWUOCgIWXHt/tWPHoGc6lHTBG2OvvEUcdLroKa2abhRXG+kDy9RzhlJI+RS3jrjBvtDJgQf6YxPuBitcXYhZf8ACLbbSvwcflTjguJcAM7jzkIhxjzANiR+NfnIoa3dByDNRcrshNpgz0PGqt2OItMBd/8Actq3q7unsRMik9uznUFCj5iPmtPCHVbi3DcVGQhkDTzkfcEbSMT7048V4RCWv2BqtglXQEHRJMH3UzgjtXdint2ZPgU+WIyAr9SO/Q7YqmckvMAx3gdam68AFQSccxbECcR3qLzCPUFO8jv2P+9bkom2GDiNesRpJjO0Ca9O3EtxNqI+2TUIYSXHXT/WCAfpXk3i4IJaVBx3rTgL7qwZVcNqkZiY6j+9ZZMamqY+uUSmlDcdWF306pEOkT7/ACaluL8p3UxKjnGvZTlQvQxO1OblgX2HFWgvnD/vWztcEf8AcEZBGJFedv2kgOFdSNiOfWfrjR0714uXE8cqZqnasMsuqgM2kAAsHVzM7hG1YyNo9qwuWkZzCmC0wSfxk7dtG4oriRpyqrqgFkweTEyM5gGDitw7lJCgLqm0NQGNub5DViMH4NtUP5bCFAQgROWmMc3yfauoe01wsp1IIki2WyuqcAT7SfpXVokMNPBpBWLUqA5ZhLOhYlVBncKQDmpv3LjW7ZDAy22BKrBEfekYAmgrHCAlCWt2kLSVbZShB0z3hpipu3ZfVdhRbZRqC6c7qxBgkTFZMR1i+oc2rmuArsoWfUTqIAGScCPcVxS0kF+ZfMa28yDBUEEg7Qf3o0MgvAFnAENOI5jqDA7gggjeK854kzniPKTVeYxpP3nmTJ7n/atcUFN0A14tg6B11NzsCpZSTKhQ5JgLEDFcviBDEvetYIZQCpIJBB2EjGIrf+Df4i4SyHN0gEhVXUARmSZHVSQo1dKv/EfAqtq3d4e+uq5J8lNJXpJByV64ntXdDxIvsTAW8R1IyazBONFtpXM8paBkYzWb3SRCo0wvrYRygjYSRINKm8Svp6lU/K/7VT/rRP8A7az/AIjFbvxcUeyfkOfPdQNAAc4kZKzHNJyc0t8R4v7R1DrcAYgMZUn3jpQVzxi4RjSv+WT+tVt8WWDs+Tk7CsPTji/iWk/st4Dx1u3eY3VLI4KmIxJwRPaBTq7dViYEdSQw0gAGd++K8dNe18Pv2r1m0ty2XK8q6ZVhkyDHqUggdxXPm45RTJ4bhyUL2pdweVCuTAGTnA1Y96ZcHxflMXTTgDzbXYNuCPwE6h/TQvFcKEUtbUBVaVkkFNJRjEZZSZEHsavxdwiHBtqfWjRKslxo0dypPfbNLFm1fJDVhHiPBKi+bZE2WOQTm234D29j1oJCF3CxmP3zNMOG4g2SZT7NuS7aaDH9J98yrfFRxvCLbZWCi5w7mUOR/lb8LV7GOamjF8AAUGIeI26fT39q4WVeSQQVXY4EjbI71tfZObyzo083MwlgcaAAOYjvNYteH3SxldPQT3GKsoI4DiTabWmGUA4Yb9z3GdqbXbatbe/w6wXgXEDctssILhT0MiY2IpBo5JRTqJiCZxH060T4Vx7Wn1AouQCO87g/0nrWObEssaYuuUcxI+yYGWAtsdtMrvIyQdpqb+kjLrziQoU9IBCkdBHbNG+JWlCnirXmNbbBUEH+XbpgiShMkNOK83wHEMQAFXUAdxzSQTAP02968WeGUXTN4q+hrwgRPK1al0M5UmDqDDSDA29Jx711DcBb1opuXOdWHlwpOpSrArkwQN53qaEhluIsaioCCUi66o2wI0luYc0DJjtWnHWZFzK3Yk2/NcAuDgMrCJIA2jsKxtrfuvlTb0hgrNiNRyMZhj0rW2qxNwL5nlC44MjOVZY7hgpn3rPonoiwLLJbAtGbiQTzSrE7diNPT4pJ4haDcUJUpqUEgNsYOQRtsMV6LjVbT5bE2QNDJEkA6TPXEQfzFefvWAvFAaw8qCWAgEneAa6vBp5AFNpyu2K3HHvtqxQxFRFezbXRVWHrxraSes9qx8cuT5TBQs2hMDcgnJ96wVyAR0O9X8X9Nn/B/c0sjuPIlGmLi1bcKSQwgmQaxorw71VwssDFez8AuEcMpLaANSBtUAzrZpJwNlGBtXj7iwxHYmvQ+HXP/TBfLD/aE5IhTGDHf5xisMy+ImOLd7zLjSzFBb1gIpMapBkkgAFtzRilxN3SDrXpMaEMldH4gWB+tTwPC6OHS5LKQjCSRChohCpGZOfagr/Fi2wGm4EdQVWcSoiQek7GekVxV/CQs4DuwgFVFm2McmRz/lM9K34LiQgKPL8Pd37gxuOguD9RSZfErgDAS15zDKwkaIjBEiMjIrTyLtm8LBXzSylrlu22rQoJ5h/UsE/pXV4+RwdMlxsK8R4HymA5ShGq2/Rh3yd5wRWV2/q1O7qp20KpHTdQBEd80x4S+mnyL0NZcyjj7h21KenZhU3uF4ZPVftKBgQ4Yn4ia9WM01ZlbFCGDqUFmEHff3FWFjmkLE5yRP1mmH/U+EWdIu39IkwNIA/zHb6Va34ncKh7dqxaQ7M7FyPkKABUyzwj2wSkb+CNdttqEGRBTSYYdvjpV/F/CWX7WwoJZlKBioa2UM6QOpkxPURSfivE3OkNxL5B1BFVQuYxGSDVPEAga3fCs+AinMSoALk9DIyD1rh8jPDIuDTHGUS6XldU8u4EAuvCNuilZxvgMGGPg1FU4DzGUOlseXnUFydUkMIB1agYn2Irq4+UWC+K8eTzm5zOdUKIBKgAMvY7yO5xWv8ALm7Ny5rW6VAIaQCR6pESpwD7SDWtqxZugwilXgtJA0tnUB9Tt+tEeMXLrOjHWiG4fLTUNzKRjmIaFnep/A4APG7Vzy+HYKTq1O0AnSdonaI05Ikk0v4ck3xgjkMKTJAHT96ZWfHmDhmbS5wYzpgzkdW2Ee1BspHEWyxDFkcl1OGJ1nqNx2rr8N1kQ30Jn3Pyf71Save9TfJ/c1nXrvsa6JNa+Keiyf6GH5NWNb8fa+ytv2kH2yTUyVxYn2LTRPh55hQtb8HchprjZUinEetvmvVfwxw1s2AG5jcu5XVGnyyuYGeYGK8txUa2+elPPBL3DJZdrv8A3gT5ZDkMDA0kLsRO5JrnzK4cCZ6u5bmbZOtQwJgQyQ0n5YCRkVn5JI1SCXuBl1AGCAAVk/dPYdzSvxDxqwIKs7see4ZMOT6kzu3xiqcDwnEnQxVvJ0ko5A0hZzrE53ANcWrQqDuJ8TBZ0gALzgLb2KtOkx90kZ+TU3fGzeJKi3aeDLEwxLE+n+nYfFTxHhHmqqG5ockm8+kgRq0qFXvIEfWu4rhLN2011reF0LIOUiAwjo05zvTEV8OLpcuDyhcAXV5aFfXB+0iZgDcrvFL+EVmRr4fUFCJzKOdJIxI79B3orhfDbZe3ruSDgBmXlO25ic5IFHcTaDvp0qtwiQQx0whI8yNpKq3Kcj61fsdVY6Qu4QWboeOH8t4CaAZDy3qgxkCdQnaKpf4O0W0trtKFK6SW57gPVRlQREb7Vtev+XfAUJdLKTq6xBbUAD1EiPaqeL2ruleIUgaIXUTDKABpBk+/UdqVtjNPDuC0eYpC3AoVgXAySPSIOA3Y0dw4RbTAIXWFZlBY6bjJ90dGnJPSvOrxZZhq1apyFEl2wYI6YjPSmfFM1tUa2rq1wBWF1l2/EunedjIxFJpkmHDXHQqzSjaiGaOpGo9c7/rXVpd4Vrbo5KhQNLgqSCwDZ3g5Iz8V1UkFGfgnCJbRmcalF5dROGCJGqCDuJJiirFxBK3C9xlUBGXSSQTmDuIIUgyCM0rueLI4uIqHU5Iw0jbLARnIE113T9kiXQzscqG06SQOUyIkNMEYNJxk+R0x23B2k0XXswyiQraWmT62k53xPalviq6b/DiI+zfMDm1aiYjpmKy4rirV289u4biyBliW0m30O3L8DpS53I4hQXLqp5WkmQcmD810+KmsisTQNxQ52+TWNb8Z62+awNesyl0TTFxPCn/nWloFNOHE8O3w3+9VDpkTdUIIrfgRzisTWvBHnFcLNX0dxyxcNO/4cAKOr2w9q4dJaJNpxBVu4GaS+Jt9ofpTTwDi9KuvmJbUkFmaNR6Qs5jvHtWGW9XQr4PUDibfDsgFstcNohwMyIlSARkkiMdKH4xmFkOhMzpKoSrBDB9OZE9I6Vva4K0t+1ft3PMVEJchsKokcp9Q5ZzsCaT8NfuWr5uLbaG1C2XLBgOhP4jtPx71xJWLlhfGsht6V+0cPECWJIkyWBywOQPau467qR1ARDCvdXVpJX8UE5aem+KC4e3dsPLGS4LQwMEn7ywZJ3xRXifhiMzcRbZboybjKCDbYbgqcgQZmnqkGqsA4PxUI9t/LDaG1JvBz1G+YG1EPxrM4vKjAsp1Mx1aDJwI9KRA5hOTWvBeHBhqd1trPLrwGwWwTEDETkSRRacXbthiqMuoqCHkDTBlXB6ERDL1ApyaG0kY27D3eHWfLAL6J5g1oiDqBwNpFWvcKGtaVuAm3pOmDNwrAUiZIbcETBitE45ro0C0XXS2VGQx2J7QfrWfE2/L8tFS45YltKiTIgETvJiSOgzUJvomwnhnwQ6P5iqbRKkakwG1DeSIgfWheE4v7B72Ja2yrMGHeP371SzaMtxKMoRZZ7f3lkEDSDGqGxMb1jwfHzadWs6QmkgQSjn8LxlZyQR2p6thQTxTOQLlthrJOoRyqSMjOJkE11LPE7TXHBaLaHItpMDcZk5PufaurRR4HTCOJ8GS1dLPN1FOpgcB5k4jpkYorxTwiy7Itk2xbURJIGuSGye4H1rSxwLi01/zlARCQrqYKx6ZONRk1hwNvh3sQzqNALAg87MQuI3I6VntKhm3F+G2bfE2VEqtzU0CNsgKD2k9e1LvGXTy+F0KAw1a2H3jIH6Z/OhuMDcQ1tbCMWUZLcsneckBYH7UH5FwuFYNpFxVJAkAsQMEY2BM11YFU02wfRbjhzt/zeKGpkfDL168yIFnUVGohQdMjdsSQsgdaXcRbZPUB1GCDBEYxia9SWSNiXRU058LzaI/xD8xSIXaf/w3D8kgc4nrAPWOtVilFsjJ0ebNacF6xRF7g9LMCTgmOkiTB+Kpw1kFs5/vXI2rNL4MeLPM3zT3+GeHVhcRlBBK5MSp7qe8dKS8bw5VsDB2infAcYx8u3ZVVOhek6mAMs3uRNc2ZvWkL6H1vh7dgWwz2VuZ1MWnWrfdK4Ogx9JoO94oXt2g8cwD4MnUcQT0hREUF/EPilm8LbIPMvZ1EKQFyGAXA6gjrvQfC+c9sWFSFNwPhZYkA7dYifyrm0dWxpM9Z55WyCeW6q6bbbfeLagDicxSBPHbouF2b7QambUAAykAERs2NhXeG2b5MLNxtoKao3mA35UQ/hetFd8NpItAjeCZHsZMxUql2OjJOKttc8ss4QT5TACFLEQrhpGnvGJrb+Ib90Otj7Irbgh1US0/iyRI7bbVoeGSw1rBZyy67bCBDKTkHpiPmr3LCnh7jFVDgARidXQiBnVn4IotJitIUvauHzLswH5SyCCDv09JjrTCz4ECGuXGKjQXxcJIZQDqjJMifiu4cBNSlkAuCeWW0QcB+kSDVEZUUjWUFwFgf6WBWVnYHOJxFDk/oG19BF+0ZttccXUtBiJgMQAraW7gyBRxuLaV/Tm2FZMFW3kPncDY96TcWGNvUzEI/KHjSSBsR0II6+1aX+JtlvN1K2kguNQMgRmNySd6l2ybZvfvowZ9KMurRrMxyqhgZ35v2qaWBRILIsXSzrnAGQRAOMjqOgrq01Cmde4K6LY1tdZCMFidMew/Kim/h42U1MwQgbFsjqoAG5OdqZjhS1o2GkCGNszlJCn1DlIzMn8qM8Y8R02IQI7qwnIaRpkMIyY6kRUbNlbGHg/D3FQp5Vojy2KtMPLAgDqJ/XFVCAsCyygtlCgVhPKQC0bMCJ+tY+G3hxRWbjhmJLsCqqvXcg7SOtKeE8QZnVPOKuSdTEqVMYETG/ueo7U+3aJds1u+DFVRWYqXdgVZTA0xzmCAcEx9anxDw61ZVreb2nMzCpMTyj72Ima2e9c/mDw76ro0SQg1ZiSIQYPTJx713D8P/MTcZfKk6JedIOw1AETJA7Va2/o0KFsWLjkBNAHQE5HfPpzA+tCSbJW7b1pOVLdR1+lOuN/h5uHkFiyupVnVoDiNRB6jA29qE8R8PHkqUuTJI0CcECVmdpz+VaxyU+GXSoB4vSSCDqa5LcvcMRpHcECZ6SKK4vSfLNu21uAQ2oqcz00/3r0XhXD2zZt210XdcsNMKVbTJQk99MSIzilPHFAVCEkMoYTErkjTA7UvZciVQo4sExq2g7H2rXwS8VXUph1nmG4H/CaceJfw8w4Xz2aGBAVP8RAyem4oTiPD7vD2+ZVjW4UqQdWkwZIzA0mK1ydDg0WS23MdJwcnsfenquLzedYBtXAykyPu6SGIyAUPYV45/FX5iIOpdLqwmfz2NNPCvE7TgC6fLNsQGAJJUxIA2EYP51zTg6sJsbcF4gbrNpa2DbD6QilGcMuWBJI9QBI37RNA+AsHTSY1I+uSTAUgSSfxCCfeq6Rw90M8JZvqxRyNU6YjlGRLFc/NLU8TybWk3LRMwvKd5Eds9+lRo2iaY38Q4fzbiXHJkqAADEwQcgZETVPFgDqQEfZ3NBOreNiRuQJiao3FsbflcM0C6ulw684JgQpBiG79KzseDLbujLG+q6zauAaSyNDI5iSrLkEU4w45DUK8O8Us2tVvWCVJDs2VcSw5FjYCl3FXlvXneygZFWdMYVRuSDGCT+tV4fw3mZRpQgMeZoEATEnHsO9M+G4FBdtXOH1ICkFj6dUHUGmMEU3rEdJGF9bly2XRj5BKK9r7ttjJCoDJ0wJ+tD8J4adDOowCFYbzvHT4r0PBXFtq/wCFry6RB5Ty+2MSRQ/8zds2zaRCUU3G1iCDDBgQR2BEzU+z+DUgLgPCpYo5Kx7eqMYaCMYmurbxHh73Dw7Xbel5iJxkHI6T3611UrYnIrx3FXL1pbauPLhSyhNhGMkgAeob9qCTw26wLT5bMgEyeUDtHqBk9aZXeCa5bGmOQSYjYwJ+BA/OmFjhwVGQCAQR207mQI0zionkpXFFxjH7FHB8Fdt23tC79nkBAozOJHXUcj6Gl68CvqKgydzkHG3sa9txlxCSrLp1SEMRpgDOBscR8Gh79gWlUWWDZF5ZglimkNDDAEaelCm5fXIvZFCLhBctDzhyBWCsx+7rGD7SBie1MuO4zULiGSrmFKpJEzyEAczahII6GhfEuBS8GuRdUky6AgQ2wJkQVk034HgzaRFTWzPMMTItwPYjOTRJOjNystxF1bli5cDctz7jCIYjSY6qR/elvDWLa2DYZV5tayTLKwKw3sw/aiLdglUR9ZjZAOZY3ERmQRv2rHi7K+dou2wy3HC65QaWnSGTsNJEnOQelKpWJCPwO8yXgmW5oJUE6WEzEbqRmas1hkU3BDWQ6iRkg/HqjfPtWHFcI9p2Ch0e2wEiTqGpgLix6lxJIxRnEC+1z0QggwsHmMHYZG5wcia6VD/YHY68b8QtPwDAPzSMFXE5ExIg/wDik/gvjCr9kIYgaU9w26/J6GvRcdw929wly1DabdprjQfvAHQgnqZJPsK8838NXlM3PSV8wMQIAEZx8j4q864Kh0Acf4YjE+SkQJdiTyZMgD+xpc3BGBzfIjB22r2n8L8OEJa5BV8ewJBHx1H61QeCIT9oQieWRbKn8BYaj3mJ+orD21wzS0uzznHv5kFwSEQIozyKMQPbO9UHDAwAs4Edz+Veh4PixbB86ytvTb06s6mF2dDOhnGCJG1a3rdu0nD67ciWDnZh7T7zIPSKXsa4Fukeb1xkyNP5iP716PjLxW6rnX9ra0klc5WBE7HY5rO3wlpXTWTd1MVZWIWdeFIgzqmtOOTyeIt8M7tctzrY3YOgqDKhsEj01De3QpS26Fl+0r2xcdgGW2rBSR9ptIA3J1TJ+KJ4LxFrl62XWLduC0qABBMDtJOKB8Q4oc6i4XCs6WyY2hDM9Qf/AOaG4BS6lkuKNIh5YzG+B+GZ709eCaC3c+a1sXAyhlJ07Y6mdoB29hR/jHHhLgW3pZEUjVG8jIxuDikHFeYBauIrfeKtK55gMjcZH3t6JmzoaEueYwBLG4BpI9QULgo3vkU/X9lamTX1LuGadgGYExHQAdAMZrqoU1QW5owJwY+RE11a8D1PRcFxyHhypZQzNAWJ1AxAHXc5+MV3Dm2lhUVQzKWDHUAWBKwynOr6D96xu8XbGkX2RWQgraRGOneIJJ1LBH96D8A4wYt8TDIJKEMPsyTJEAyCQOp6isoKuTNxtBr3jxJRUKG4UEgOssZAgZM989KL41biaS6ILdtiuY5yWSTM5WF2G1KzwNu47W0YQFPlmFWQNRXYTuQDudvius3L6W9LqkaYDKplTtLHaSMVq5v6EsIf4b/ECXlcXNVpCwDMFBUK0iCpMxvmaEv8VoZfLuhgFcEKQDGsjTk+2Pmllq15eoLqUNEgEjVBwY6wadHwy3bKXGlVIDEwDqzzDO9HuUSpYorkDt6yU1uvJq++uxiczOTP59K3HCFyYctEEzcGTtkHMDH5jvT3h+Ds3DrW2DpAVAp5XE7kdIkA0us3tD6Lanyi5R1kku0swOcgBAdvap/yW+kTrEyv24K2mcKyroMusATtvOr471Pidu0HQgzbyGBIChjBCyTkxPWc13C3j/MLeOnDQ4ABOkKRqg47CarxnB6kUISwNws3mSHkjAZZKxAwwqYz2dmscvFI9DwnDAcJcBCgaFE6gJmZEzkkYoXh7bsq62gBWQ28FXtXAvq7NjGe1GeG+HWrfDtNu1IUmAgMQN89fevNeL+MlSh4dS9o27Z5ZIB5hzQMNtj/AHrXMmqondyVGni/iDoDw0DykKMQcEiFxIOQdJPfNX4TxAXCMgwxCxkhY1GOwwR+VIQ4u3itxWUXYECVOpcAnV3OPmieE8s3QBYduI5vMtAFTbC9UGB6d5O4rnljsTVhPiPi9m6Tr3DcymQyhdWkBjgkEgkdhSy9xq6z5nRREktrzIPyeldrFzlwAupzqX1mOVSB94jrtVRx1+QAqHbcDMdMH6VagPRjyzwhu29dtV81IZLcktPRwe+PTSjiLvnW7zvIvjSRJjVJg4O5EZiKKv8AjFww1v7IQJUZIfqQ2DHtQLsWJJkyTP13pRjRUYGfAyobzIuK4ggkgj3B6EVRLIBkDPQmtfb9q4q2kvB0Kct0B7HtWlmiSRbhrWpgoIGqTkxntPcn96acDwCWy1y+shQQ1uSGUHr/AOKx4LgiU88qroDkFipb3UxGDW44xjZFxwzvDC5G5YGP9JgZrKb/AIZSmU4rwdhzL/29wdQJAO3XJ+ldWt92t20YEaGZotlpMdSY6atqmhSYtmYcT4XeZVV1LBS5UkoTLkFszNEeAcF5JctbUApAkKZI5o3nMEV1dUyk6OhpUGcL4ehvDSp0PBU6o8udzGZjoKng7htkjzGZtYQzsNWkRtJMMDM711dUKTMZHeDot67pe2pZDDNj1LgYjY5JO+1X8Yv2We5acFblsD05U9t8DfOOgrq6rszfQFwfEWFceXr0CNSEyGLSsH56xHSjOJYW7qtv5eEycggSpPUbjIrq6hsR1zijom3aQT3OdQn2yue4pHf/AIhN7y19LRmNjuPkRHc11dV4lyCPYeEqTw7Gdwf1Br5p4c7Iqvbuw86Rb5toEEn0nfY11dXZPpFY0Nv51nLG9bXzBojSOVtJ1c4JzPtWV5gXuOgCeaxkLMAH7ozIX2murq5zZIzcfmDg/FdOVE4n966uoKDOD4cMlxnBwyopn7zRBIjIoPiZUlZyMSP7fSprqhPki+Rt4da4drWkXG80c78p9I9Sqdo0z9avxPEW0dbYVjbdBiYOkg8rGObMN+lTXVDMZN2aJdFvhXUagCPu6Z0gekzjPMZAnNKeP4+y1oi2WZmaFWCBG51e8npXV1GNXywQFbnyQWEqrMMGCSxBk/lH1rq6urVo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4" name="AutoShape 8" descr="data:image/jpeg;base64,/9j/4AAQSkZJRgABAQAAAQABAAD/2wCEAAkGBxQTEhUSExQWFhQXFxwaFhgYGBoeHxccHSAYICAcGx8dHyggGxolHh0YITEhJSkrLi4uHB8zODMsNygtLisBCgoKDg0OGhAQGywkIB8sLCwsLCwsLCwsLCwsLCwsLCwsLCwsLCwsLCwsLCwsNywsLCwsLDcsLCwsLCwsLCwsLP/AABEIAOcAtwMBIgACEQEDEQH/xAAbAAACAwEBAQAAAAAAAAAAAAAEBQECAwAGB//EAD4QAAIBAwIEBQEGBAUDBAMAAAECEQADIRIxBCJBUQUTMmFxgSNCUpGhsQYUYsFygpLR8BUz4SRDsvFTg8L/xAAZAQADAQEBAAAAAAAAAAAAAAAAAQIDBAX/xAAkEQACAgICAgMBAAMAAAAAAAAAAQIRAxIhMQQTIkFhURRCcf/aAAwDAQACEQMRAD8AUAD8P61AA/D+tMuU7KJk9KsEG2n9K8z3BsLR8fJk5rRLkCBI/wAxo1lHYf8A1VtA304o9obAa3T1Lf62rjeJ+83+o0bpHYDr9DUaRA2Ipe0NgMXD+I/6jVXzvJ+tHlB2H6VUqvUD8qPaGwD5Q7VVVXqv60x0+wiuCDYAZprKG6PQwD4PtgNt/wDsFeNZRPpx817mxnwtu2s//MV5cqO1b58iSRKYuKDfR+tVYL+E/mKZaRJFW+n6d65/aithTj8J/MVBVfwmmoSOgqAN+tHtDcVY7Go5e1NSBtA2qdI7fOKfuQbCvlxj9agx+H9aawOwx7V0e1L2oNhWWHRT+ddI7H86aMPb5xUH6T8Ue1BsE/wa3/rLe+z9f6TU0X/DZH8zb/ze33WqK1jO0KxeRGSIB2P/AJrMriQPj3/53qbKQYG4YYJzBmobMyoiBk43n+9cZBcg+wyZHY4x81xiegkbY/SqkExtneG6/wC9UNsqJECVJ9o/saANdW8ZHxj4xXDeMCP7ZrrluOXTnIPUjbr8modgAJAie9AEF/23+taA5z2/tWV1wCROSMxtsIqq3QygkSDgHTiRg9adBZpqI39zHfvv2zU2wcTj+wrl306TOemB7T8V3mTpO4ziNp3oA9Nwk/8ASrkYOpo/1LXlyRJG2Jnt85716fgM+F3hGNRx8lIrzkGcAn46Abn6V05+o/8AAXRlvnY9fb6Vd1+MCf8Azg1ByBEH37QfjMV124BmMn6T8DqT2rmYyxbpJ37VmWGx3JiO/ape6MZE9c9B/wDdQrBmgR3Oe37dM+9AiVOwIxVSJBIB69d49qnzTiep2jM9qi3GoAQWYSIO4646RFAEljExEnrUjEk9f+flVBdCyPnYHp71G08sTsehPUDfpQMtJ67aonb4+a4XB3+MVXzxGYmdu2Yj/nerORG4gbTnVvt9cfSgBn/Dj/8AqbQx97/4tXVHgCkcRbkaTLRneUJ/3qa2g6QC7U0RqkcudPTOcGYEfnVTabeUHq08p7iD2k0vfxAEiTCsCJXcTH7FQQO5NS16YfSq64KLqhjByR0AjA71Cgx6th7CZ1Okj16BGnPc4AnIG9c2rJka1A5ZGZEn5M/vS9eJZuYKWIkMsHoBB2jee9Ws3yCF0sQxyoUyoJGFJn3NPQejDbttyIlAxLQM5D6TBz9Ks+qBgKcgrIhp36SsUvtpdzgkIZ5sk5/fI/KpSxxGQFuaZgFgNz0/Sfzo0KUWMESYk8xG0iJncfiPSKGNoksdaBiRqXcgkgQe3zQ13hLx1HSObP3YHcDOOm3etbdq9Mys45iwwB1EGNsGqUA0C7fChi2nlYsoJznzCOx3G9b8PwZuFHkkXLjWhjMruT36xU+F8GbakGOa4CcnlCjb53P1onhFNvyyCD5btcEbSwePqNVbLBxZHRpwdg/y9+GmdBjVB5WIHXrFJHsrGrXcWLfmdDEcu/WaeC3pV7YQPIADAZUltWPkGPmhrfhrxp0vGgWjC/d/F8it5YrolUgO5wagO2/lvaUahPrWfbqfpWNzilBYgtqDR6QYjZt84kTT9OAcq6tbfndWz00bb/Sk3iHh/lszXUKTpYEPEqcQpE9cxWGTBqrLVMw/m7ZYnJJGR3GcSPUogbVjd49IiGkgTgASDMTvB7+9S1q0skgwuMuRpmDP0BM/NaHhkjX5YPQkkxgbD3rGohUf6DP4gNOFImBHsd/yNVv8ep6MVBHq+9HT4n96M/lbcDTatlRuQCSpic5rQcOhBCrbBI6rtq9um1HxHwBL4qsSywwwsduxztk96ovia7aQBMz1k4xRsKNWpFLD8K/r3jIrVmgE6V39iuJ69Dil8R/EVjxM6ZABgwhmYPUt3neptcaxAItg7QTP+3emgu8wkq2dMDvEwcHHSaqzFdIaQCZYk4An6ZgbUWhXE0/hm854iydMAs+okHMW2M+2cV1FeC3Cb6MzD1NiT+Bs/wCHtUVcWqC0CvcJcPpVnY5dlgTH4QDmNqwvXnPaYJ0ac9SM9NjArS2Bzva+8YkTBXIyNp6SKsJJKgglFnqVX1aWB6nfHestmTs2Tbd8gmJkE6jggEg4G5kQe9d/MEHRMQssejLjmGZnJruLAALSwHpMLysQJgEfsawRgVU7KJEPEwp5c/OqRtAzSsVsIPmBg7bEiGOCCoED+pTkzWd1tRUalJ1fi2Agx7HPbNZ8S0HVpQGQuliSIHUEYAJke9XsaoGVhmV27wmmB/px+dAEculfUTMCDjYnPcer8varF9LMW0sodomYAGwEbgxv71FsO0kRuwGnmhtwuRAgEmr3AJ0CVcBZLLGkHVOoDffptNNOgHP8O23S0dS+WG1MtwgYIIwRuEgjfaKjjfGblpmtsxVpkgKBvsRy5B9qQ8NwGTpeGuIZMdATmT6hAG9MuGuDiFFi6Qt1Y8l9/cKT1U4g/SvY8bJCSoxnH9M7vjrbFnJ7ZFV/6kWIHMMwdR/tNA3UZS1t5DzzArkR2rG2ZxzEzg9D7fXvXdSI0/QtuNbUAVMSM7z8Ypj4Zx4ceTfULbYzbYfcOxI/uKRBMTBAnALZUj+1QARIKqJjrt2IzUzSkqYKNcob8ZZNptFxTqPWNSsueZCOkUGLoLDLKCOWVMsIyf3/ACph4fxguL/K3nCtB8m4PuyNv8J2PzQfHK9uVeQ6EwInlI7++9eH5HjvG/w3jLYpZ41WIZpiGWT1xI/zY69DUC4CIUQANMsxzAGBA5p1EAjatf5uAjMh8sDmYgZwRIXfBMTWHEcUIB8wLB0lCpkKd9P6mfauYooL0HUq4DEGCdQMQqkxgYyKuty4QGNvlJBbT6YjBPWVk/Sh+Ke7Gu2CyayzMrEgtkrIjBURWdl9QZbiOrheT1ETAgkRMb7dxVqJVDIq5xA8wkljkCAoMEfQiqG+ImcYK8oEgAgqCdzB29qW3POV7YdionUIj6kk746e9H3xcE2zqHmKGYBCBqZjkZxjSKHGhUHeC2it5F5gJzKwQQjTPcGRBqaz4FXt30KuXAlSDuRpbOMEA4muppcCBQ2jRrJKgyTq0yBJWJ9KzpkfWtjfgwSSygely4DEDKwAoVcd6hRoZstcZdSuWB5SBpIUEEEkBYM9KyXxJdd0oDruAeWCABmdgBymNNQHBrw1jUqlFXJ1aQcZgf2271Nm4SUc64YncweXEQemAe9ZBwEfSrMSNgYRW3Okn3Gc/FEXFVhbGF5WKt5igNjInYme9JgaIxYw5Yf1LoInJO/75rPyQFJBYqGBkQdWCQAPxHIqiOVKDWusW2KGD2ClWI3NXtBQdR5FGkawYAgEjHY5melSAOrW7mOcAqCArQdeVUxsZnf4qWZWUcrw1yNWNQjQWBn9xUrw8oTcaCI0mYGgwI1RzDtEGaytcMDc1iSmvUJwoCkAwOm0QaqgNbbhrolH1FAACZx0ZhtBAn60COIYnTdHlggeWSDyns39DYM9KZKwt6X0FgAVa5AXST6VOT90iYpF4+XVyCFbuQf0E710eO6kFWeoQnil8tiU4pMKf/yAfcP9UbHqKTXU3BLHTgiII70t8D8S1xaZouIB5TExMHFtj+L8J+lepvqeLUusrxNsHWox5oXrH4x1FezjyWqZk40KfLwCVIwdzGoTt8io8mMDTHQkx9DNYopZTpVoJmNsj6bVNu0xE6VjEgn9RnfFasRKt93WqrO4HpP/ACK9Bwd7+Yt+Q7AXQAEudGG+g9gdp6UhWyWGCO04zUW7pBHMdpU6d/as541JUw/UFcZw7KXDgK5OmCJ0Ak5B6ms7N5VJdVmFEuWOvSMaFBkEGndojikKMoXiAoUahHmKMhSeh7H3ikBuqPsyXnWNSwRzCFWQcCMdYNeNnwyxOjSLtcBdzjCVFwGEwyoCFJCwpiPZpzWNhtdoEK5M+XrBJAJPK/ueXTFaPw+hmRrciIyBFsYn3PNnFX4+6w0nQADzG6JjERMYnrWFlA/D2TLKWBYuVm4RLMNO3bTj9qtw1sMSLgYY5IYwGJ2B6EjHtV7ttgCyBQYGkKJ06oyCcxgk/NSojOpSFBbGRqIEsPyHxSCw/wAK0+YpAYbqJHRQY/WaigfDF1XbcNqEN5xDRnmjB26bV1WkBXw/iCFtQhcMWKJ5rBWbcBhk+0d61tlDa02kt4UldRkqoK83eRHWhuJQDzLfI6o5KhW0sAFUAj8iQawsBmY27aFwNBJUGZWTpI6SOlQwD+KvoSpadGorClgAolp7RJb6GshbVHLsjuN4VQqmNQPflOBNRd4i4t5VT0kFwrYCs0zuOZTA+MCs7oypYrsVbScEGJkx0kYooZNwphGLW7jR6pLHSFkEdRPN9a3uojIzq7hTPNiNLAZZSSY3HtUC84fU2hSyqunMqQf8UpIj5q3E8M5eVJXQX1g6QADkc05Mjb3NAHJauTvAFtHUETmNOlc42kTV/I1gBy7bqRcAD4DFgY9UEyI7UBbvEq2tSsaQHGrmAMmQNjBPtRQ8PQkMfNMwUMjS2DzGcapwfagDP+aUF7hE6mWUOCgIWXHt/tWPHoGc6lHTBG2OvvEUcdLroKa2abhRXG+kDy9RzhlJI+RS3jrjBvtDJgQf6YxPuBitcXYhZf8ACLbbSvwcflTjguJcAM7jzkIhxjzANiR+NfnIoa3dByDNRcrshNpgz0PGqt2OItMBd/8Actq3q7unsRMik9uznUFCj5iPmtPCHVbi3DcVGQhkDTzkfcEbSMT7048V4RCWv2BqtglXQEHRJMH3UzgjtXdint2ZPgU+WIyAr9SO/Q7YqmckvMAx3gdam68AFQSccxbECcR3qLzCPUFO8jv2P+9bkom2GDiNesRpJjO0Ca9O3EtxNqI+2TUIYSXHXT/WCAfpXk3i4IJaVBx3rTgL7qwZVcNqkZiY6j+9ZZMamqY+uUSmlDcdWF306pEOkT7/ACaluL8p3UxKjnGvZTlQvQxO1OblgX2HFWgvnD/vWztcEf8AcEZBGJFedv2kgOFdSNiOfWfrjR0714uXE8cqZqnasMsuqgM2kAAsHVzM7hG1YyNo9qwuWkZzCmC0wSfxk7dtG4oriRpyqrqgFkweTEyM5gGDitw7lJCgLqm0NQGNub5DViMH4NtUP5bCFAQgROWmMc3yfauoe01wsp1IIki2WyuqcAT7SfpXVokMNPBpBWLUqA5ZhLOhYlVBncKQDmpv3LjW7ZDAy22BKrBEfekYAmgrHCAlCWt2kLSVbZShB0z3hpipu3ZfVdhRbZRqC6c7qxBgkTFZMR1i+oc2rmuArsoWfUTqIAGScCPcVxS0kF+ZfMa28yDBUEEg7Qf3o0MgvAFnAENOI5jqDA7gggjeK854kzniPKTVeYxpP3nmTJ7n/atcUFN0A14tg6B11NzsCpZSTKhQ5JgLEDFcviBDEvetYIZQCpIJBB2EjGIrf+Df4i4SyHN0gEhVXUARmSZHVSQo1dKv/EfAqtq3d4e+uq5J8lNJXpJByV64ntXdDxIvsTAW8R1IyazBONFtpXM8paBkYzWb3SRCo0wvrYRygjYSRINKm8Svp6lU/K/7VT/rRP8A7az/AIjFbvxcUeyfkOfPdQNAAc4kZKzHNJyc0t8R4v7R1DrcAYgMZUn3jpQVzxi4RjSv+WT+tVt8WWDs+Tk7CsPTji/iWk/st4Dx1u3eY3VLI4KmIxJwRPaBTq7dViYEdSQw0gAGd++K8dNe18Pv2r1m0ty2XK8q6ZVhkyDHqUggdxXPm45RTJ4bhyUL2pdweVCuTAGTnA1Y96ZcHxflMXTTgDzbXYNuCPwE6h/TQvFcKEUtbUBVaVkkFNJRjEZZSZEHsavxdwiHBtqfWjRKslxo0dypPfbNLFm1fJDVhHiPBKi+bZE2WOQTm234D29j1oJCF3CxmP3zNMOG4g2SZT7NuS7aaDH9J98yrfFRxvCLbZWCi5w7mUOR/lb8LV7GOamjF8AAUGIeI26fT39q4WVeSQQVXY4EjbI71tfZObyzo083MwlgcaAAOYjvNYteH3SxldPQT3GKsoI4DiTabWmGUA4Yb9z3GdqbXbatbe/w6wXgXEDctssILhT0MiY2IpBo5JRTqJiCZxH060T4Vx7Wn1AouQCO87g/0nrWObEssaYuuUcxI+yYGWAtsdtMrvIyQdpqb+kjLrziQoU9IBCkdBHbNG+JWlCnirXmNbbBUEH+XbpgiShMkNOK83wHEMQAFXUAdxzSQTAP02968WeGUXTN4q+hrwgRPK1al0M5UmDqDDSDA29Jx711DcBb1opuXOdWHlwpOpSrArkwQN53qaEhluIsaioCCUi66o2wI0luYc0DJjtWnHWZFzK3Yk2/NcAuDgMrCJIA2jsKxtrfuvlTb0hgrNiNRyMZhj0rW2qxNwL5nlC44MjOVZY7hgpn3rPonoiwLLJbAtGbiQTzSrE7diNPT4pJ4haDcUJUpqUEgNsYOQRtsMV6LjVbT5bE2QNDJEkA6TPXEQfzFefvWAvFAaw8qCWAgEneAa6vBp5AFNpyu2K3HHvtqxQxFRFezbXRVWHrxraSes9qx8cuT5TBQs2hMDcgnJ96wVyAR0O9X8X9Nn/B/c0sjuPIlGmLi1bcKSQwgmQaxorw71VwssDFez8AuEcMpLaANSBtUAzrZpJwNlGBtXj7iwxHYmvQ+HXP/TBfLD/aE5IhTGDHf5xisMy+ImOLd7zLjSzFBb1gIpMapBkkgAFtzRilxN3SDrXpMaEMldH4gWB+tTwPC6OHS5LKQjCSRChohCpGZOfagr/Fi2wGm4EdQVWcSoiQek7GekVxV/CQs4DuwgFVFm2McmRz/lM9K34LiQgKPL8Pd37gxuOguD9RSZfErgDAS15zDKwkaIjBEiMjIrTyLtm8LBXzSylrlu22rQoJ5h/UsE/pXV4+RwdMlxsK8R4HymA5ShGq2/Rh3yd5wRWV2/q1O7qp20KpHTdQBEd80x4S+mnyL0NZcyjj7h21KenZhU3uF4ZPVftKBgQ4Yn4ia9WM01ZlbFCGDqUFmEHff3FWFjmkLE5yRP1mmH/U+EWdIu39IkwNIA/zHb6Va34ncKh7dqxaQ7M7FyPkKABUyzwj2wSkb+CNdttqEGRBTSYYdvjpV/F/CWX7WwoJZlKBioa2UM6QOpkxPURSfivE3OkNxL5B1BFVQuYxGSDVPEAga3fCs+AinMSoALk9DIyD1rh8jPDIuDTHGUS6XldU8u4EAuvCNuilZxvgMGGPg1FU4DzGUOlseXnUFydUkMIB1agYn2Irq4+UWC+K8eTzm5zOdUKIBKgAMvY7yO5xWv8ALm7Ny5rW6VAIaQCR6pESpwD7SDWtqxZugwilXgtJA0tnUB9Tt+tEeMXLrOjHWiG4fLTUNzKRjmIaFnep/A4APG7Vzy+HYKTq1O0AnSdonaI05Ikk0v4ck3xgjkMKTJAHT96ZWfHmDhmbS5wYzpgzkdW2Ee1BspHEWyxDFkcl1OGJ1nqNx2rr8N1kQ30Jn3Pyf71Save9TfJ/c1nXrvsa6JNa+Keiyf6GH5NWNb8fa+ytv2kH2yTUyVxYn2LTRPh55hQtb8HchprjZUinEetvmvVfwxw1s2AG5jcu5XVGnyyuYGeYGK8txUa2+elPPBL3DJZdrv8A3gT5ZDkMDA0kLsRO5JrnzK4cCZ6u5bmbZOtQwJgQyQ0n5YCRkVn5JI1SCXuBl1AGCAAVk/dPYdzSvxDxqwIKs7see4ZMOT6kzu3xiqcDwnEnQxVvJ0ko5A0hZzrE53ANcWrQqDuJ8TBZ0gALzgLb2KtOkx90kZ+TU3fGzeJKi3aeDLEwxLE+n+nYfFTxHhHmqqG5ockm8+kgRq0qFXvIEfWu4rhLN2011reF0LIOUiAwjo05zvTEV8OLpcuDyhcAXV5aFfXB+0iZgDcrvFL+EVmRr4fUFCJzKOdJIxI79B3orhfDbZe3ruSDgBmXlO25ic5IFHcTaDvp0qtwiQQx0whI8yNpKq3Kcj61fsdVY6Qu4QWboeOH8t4CaAZDy3qgxkCdQnaKpf4O0W0trtKFK6SW57gPVRlQREb7Vtev+XfAUJdLKTq6xBbUAD1EiPaqeL2ruleIUgaIXUTDKABpBk+/UdqVtjNPDuC0eYpC3AoVgXAySPSIOA3Y0dw4RbTAIXWFZlBY6bjJ90dGnJPSvOrxZZhq1apyFEl2wYI6YjPSmfFM1tUa2rq1wBWF1l2/EunedjIxFJpkmHDXHQqzSjaiGaOpGo9c7/rXVpd4Vrbo5KhQNLgqSCwDZ3g5Iz8V1UkFGfgnCJbRmcalF5dROGCJGqCDuJJiirFxBK3C9xlUBGXSSQTmDuIIUgyCM0rueLI4uIqHU5Iw0jbLARnIE113T9kiXQzscqG06SQOUyIkNMEYNJxk+R0x23B2k0XXswyiQraWmT62k53xPalviq6b/DiI+zfMDm1aiYjpmKy4rirV289u4biyBliW0m30O3L8DpS53I4hQXLqp5WkmQcmD810+KmsisTQNxQ52+TWNb8Z62+awNesyl0TTFxPCn/nWloFNOHE8O3w3+9VDpkTdUIIrfgRzisTWvBHnFcLNX0dxyxcNO/4cAKOr2w9q4dJaJNpxBVu4GaS+Jt9ofpTTwDi9KuvmJbUkFmaNR6Qs5jvHtWGW9XQr4PUDibfDsgFstcNohwMyIlSARkkiMdKH4xmFkOhMzpKoSrBDB9OZE9I6Vva4K0t+1ft3PMVEJchsKokcp9Q5ZzsCaT8NfuWr5uLbaG1C2XLBgOhP4jtPx71xJWLlhfGsht6V+0cPECWJIkyWBywOQPau467qR1ARDCvdXVpJX8UE5aem+KC4e3dsPLGS4LQwMEn7ywZJ3xRXifhiMzcRbZboybjKCDbYbgqcgQZmnqkGqsA4PxUI9t/LDaG1JvBz1G+YG1EPxrM4vKjAsp1Mx1aDJwI9KRA5hOTWvBeHBhqd1trPLrwGwWwTEDETkSRRacXbthiqMuoqCHkDTBlXB6ERDL1ApyaG0kY27D3eHWfLAL6J5g1oiDqBwNpFWvcKGtaVuAm3pOmDNwrAUiZIbcETBitE45ro0C0XXS2VGQx2J7QfrWfE2/L8tFS45YltKiTIgETvJiSOgzUJvomwnhnwQ6P5iqbRKkakwG1DeSIgfWheE4v7B72Ja2yrMGHeP371SzaMtxKMoRZZ7f3lkEDSDGqGxMb1jwfHzadWs6QmkgQSjn8LxlZyQR2p6thQTxTOQLlthrJOoRyqSMjOJkE11LPE7TXHBaLaHItpMDcZk5PufaurRR4HTCOJ8GS1dLPN1FOpgcB5k4jpkYorxTwiy7Itk2xbURJIGuSGye4H1rSxwLi01/zlARCQrqYKx6ZONRk1hwNvh3sQzqNALAg87MQuI3I6VntKhm3F+G2bfE2VEqtzU0CNsgKD2k9e1LvGXTy+F0KAw1a2H3jIH6Z/OhuMDcQ1tbCMWUZLcsneckBYH7UH5FwuFYNpFxVJAkAsQMEY2BM11YFU02wfRbjhzt/zeKGpkfDL168yIFnUVGohQdMjdsSQsgdaXcRbZPUB1GCDBEYxia9SWSNiXRU058LzaI/xD8xSIXaf/w3D8kgc4nrAPWOtVilFsjJ0ebNacF6xRF7g9LMCTgmOkiTB+Kpw1kFs5/vXI2rNL4MeLPM3zT3+GeHVhcRlBBK5MSp7qe8dKS8bw5VsDB2infAcYx8u3ZVVOhek6mAMs3uRNc2ZvWkL6H1vh7dgWwz2VuZ1MWnWrfdK4Ogx9JoO94oXt2g8cwD4MnUcQT0hREUF/EPilm8LbIPMvZ1EKQFyGAXA6gjrvQfC+c9sWFSFNwPhZYkA7dYifyrm0dWxpM9Z55WyCeW6q6bbbfeLagDicxSBPHbouF2b7QambUAAykAERs2NhXeG2b5MLNxtoKao3mA35UQ/hetFd8NpItAjeCZHsZMxUql2OjJOKttc8ss4QT5TACFLEQrhpGnvGJrb+Ib90Otj7Irbgh1US0/iyRI7bbVoeGSw1rBZyy67bCBDKTkHpiPmr3LCnh7jFVDgARidXQiBnVn4IotJitIUvauHzLswH5SyCCDv09JjrTCz4ECGuXGKjQXxcJIZQDqjJMifiu4cBNSlkAuCeWW0QcB+kSDVEZUUjWUFwFgf6WBWVnYHOJxFDk/oG19BF+0ZttccXUtBiJgMQAraW7gyBRxuLaV/Tm2FZMFW3kPncDY96TcWGNvUzEI/KHjSSBsR0II6+1aX+JtlvN1K2kguNQMgRmNySd6l2ybZvfvowZ9KMurRrMxyqhgZ35v2qaWBRILIsXSzrnAGQRAOMjqOgrq01Cmde4K6LY1tdZCMFidMew/Kim/h42U1MwQgbFsjqoAG5OdqZjhS1o2GkCGNszlJCn1DlIzMn8qM8Y8R02IQI7qwnIaRpkMIyY6kRUbNlbGHg/D3FQp5Vojy2KtMPLAgDqJ/XFVCAsCyygtlCgVhPKQC0bMCJ+tY+G3hxRWbjhmJLsCqqvXcg7SOtKeE8QZnVPOKuSdTEqVMYETG/ueo7U+3aJds1u+DFVRWYqXdgVZTA0xzmCAcEx9anxDw61ZVreb2nMzCpMTyj72Ima2e9c/mDw76ro0SQg1ZiSIQYPTJx713D8P/MTcZfKk6JedIOw1AETJA7Va2/o0KFsWLjkBNAHQE5HfPpzA+tCSbJW7b1pOVLdR1+lOuN/h5uHkFiyupVnVoDiNRB6jA29qE8R8PHkqUuTJI0CcECVmdpz+VaxyU+GXSoB4vSSCDqa5LcvcMRpHcECZ6SKK4vSfLNu21uAQ2oqcz00/3r0XhXD2zZt210XdcsNMKVbTJQk99MSIzilPHFAVCEkMoYTErkjTA7UvZciVQo4sExq2g7H2rXwS8VXUph1nmG4H/CaceJfw8w4Xz2aGBAVP8RAyem4oTiPD7vD2+ZVjW4UqQdWkwZIzA0mK1ydDg0WS23MdJwcnsfenquLzedYBtXAykyPu6SGIyAUPYV45/FX5iIOpdLqwmfz2NNPCvE7TgC6fLNsQGAJJUxIA2EYP51zTg6sJsbcF4gbrNpa2DbD6QilGcMuWBJI9QBI37RNA+AsHTSY1I+uSTAUgSSfxCCfeq6Rw90M8JZvqxRyNU6YjlGRLFc/NLU8TybWk3LRMwvKd5Eds9+lRo2iaY38Q4fzbiXHJkqAADEwQcgZETVPFgDqQEfZ3NBOreNiRuQJiao3FsbflcM0C6ulw684JgQpBiG79KzseDLbujLG+q6zauAaSyNDI5iSrLkEU4w45DUK8O8Us2tVvWCVJDs2VcSw5FjYCl3FXlvXneygZFWdMYVRuSDGCT+tV4fw3mZRpQgMeZoEATEnHsO9M+G4FBdtXOH1ICkFj6dUHUGmMEU3rEdJGF9bly2XRj5BKK9r7ttjJCoDJ0wJ+tD8J4adDOowCFYbzvHT4r0PBXFtq/wCFry6RB5Ty+2MSRQ/8zds2zaRCUU3G1iCDDBgQR2BEzU+z+DUgLgPCpYo5Kx7eqMYaCMYmurbxHh73Dw7Xbel5iJxkHI6T3611UrYnIrx3FXL1pbauPLhSyhNhGMkgAeob9qCTw26wLT5bMgEyeUDtHqBk9aZXeCa5bGmOQSYjYwJ+BA/OmFjhwVGQCAQR207mQI0zionkpXFFxjH7FHB8Fdt23tC79nkBAozOJHXUcj6Gl68CvqKgydzkHG3sa9txlxCSrLp1SEMRpgDOBscR8Gh79gWlUWWDZF5ZglimkNDDAEaelCm5fXIvZFCLhBctDzhyBWCsx+7rGD7SBie1MuO4zULiGSrmFKpJEzyEAczahII6GhfEuBS8GuRdUky6AgQ2wJkQVk034HgzaRFTWzPMMTItwPYjOTRJOjNystxF1bli5cDctz7jCIYjSY6qR/elvDWLa2DYZV5tayTLKwKw3sw/aiLdglUR9ZjZAOZY3ERmQRv2rHi7K+dou2wy3HC65QaWnSGTsNJEnOQelKpWJCPwO8yXgmW5oJUE6WEzEbqRmas1hkU3BDWQ6iRkg/HqjfPtWHFcI9p2Ch0e2wEiTqGpgLix6lxJIxRnEC+1z0QggwsHmMHYZG5wcia6VD/YHY68b8QtPwDAPzSMFXE5ExIg/wDik/gvjCr9kIYgaU9w26/J6GvRcdw929wly1DabdprjQfvAHQgnqZJPsK8838NXlM3PSV8wMQIAEZx8j4q864Kh0Acf4YjE+SkQJdiTyZMgD+xpc3BGBzfIjB22r2n8L8OEJa5BV8ewJBHx1H61QeCIT9oQieWRbKn8BYaj3mJ+orD21wzS0uzznHv5kFwSEQIozyKMQPbO9UHDAwAs4Edz+Veh4PixbB86ytvTb06s6mF2dDOhnGCJG1a3rdu0nD67ciWDnZh7T7zIPSKXsa4Fukeb1xkyNP5iP716PjLxW6rnX9ra0klc5WBE7HY5rO3wlpXTWTd1MVZWIWdeFIgzqmtOOTyeIt8M7tctzrY3YOgqDKhsEj01De3QpS26Fl+0r2xcdgGW2rBSR9ptIA3J1TJ+KJ4LxFrl62XWLduC0qABBMDtJOKB8Q4oc6i4XCs6WyY2hDM9Qf/AOaG4BS6lkuKNIh5YzG+B+GZ709eCaC3c+a1sXAyhlJ07Y6mdoB29hR/jHHhLgW3pZEUjVG8jIxuDikHFeYBauIrfeKtK55gMjcZH3t6JmzoaEueYwBLG4BpI9QULgo3vkU/X9lamTX1LuGadgGYExHQAdAMZrqoU1QW5owJwY+RE11a8D1PRcFxyHhypZQzNAWJ1AxAHXc5+MV3Dm2lhUVQzKWDHUAWBKwynOr6D96xu8XbGkX2RWQgraRGOneIJJ1LBH96D8A4wYt8TDIJKEMPsyTJEAyCQOp6isoKuTNxtBr3jxJRUKG4UEgOssZAgZM989KL41biaS6ILdtiuY5yWSTM5WF2G1KzwNu47W0YQFPlmFWQNRXYTuQDudvius3L6W9LqkaYDKplTtLHaSMVq5v6EsIf4b/ECXlcXNVpCwDMFBUK0iCpMxvmaEv8VoZfLuhgFcEKQDGsjTk+2Pmllq15eoLqUNEgEjVBwY6wadHwy3bKXGlVIDEwDqzzDO9HuUSpYorkDt6yU1uvJq++uxiczOTP59K3HCFyYctEEzcGTtkHMDH5jvT3h+Ds3DrW2DpAVAp5XE7kdIkA0us3tD6Lanyi5R1kku0swOcgBAdvap/yW+kTrEyv24K2mcKyroMusATtvOr471Pidu0HQgzbyGBIChjBCyTkxPWc13C3j/MLeOnDQ4ABOkKRqg47CarxnB6kUISwNws3mSHkjAZZKxAwwqYz2dmscvFI9DwnDAcJcBCgaFE6gJmZEzkkYoXh7bsq62gBWQ28FXtXAvq7NjGe1GeG+HWrfDtNu1IUmAgMQN89fevNeL+MlSh4dS9o27Z5ZIB5hzQMNtj/AHrXMmqondyVGni/iDoDw0DykKMQcEiFxIOQdJPfNX4TxAXCMgwxCxkhY1GOwwR+VIQ4u3itxWUXYECVOpcAnV3OPmieE8s3QBYduI5vMtAFTbC9UGB6d5O4rnljsTVhPiPi9m6Tr3DcymQyhdWkBjgkEgkdhSy9xq6z5nRREktrzIPyeldrFzlwAupzqX1mOVSB94jrtVRx1+QAqHbcDMdMH6VagPRjyzwhu29dtV81IZLcktPRwe+PTSjiLvnW7zvIvjSRJjVJg4O5EZiKKv8AjFww1v7IQJUZIfqQ2DHtQLsWJJkyTP13pRjRUYGfAyobzIuK4ggkgj3B6EVRLIBkDPQmtfb9q4q2kvB0Kct0B7HtWlmiSRbhrWpgoIGqTkxntPcn96acDwCWy1y+shQQ1uSGUHr/AOKx4LgiU88qroDkFipb3UxGDW44xjZFxwzvDC5G5YGP9JgZrKb/AIZSmU4rwdhzL/29wdQJAO3XJ+ldWt92t20YEaGZotlpMdSY6atqmhSYtmYcT4XeZVV1LBS5UkoTLkFszNEeAcF5JctbUApAkKZI5o3nMEV1dUyk6OhpUGcL4ehvDSp0PBU6o8udzGZjoKng7htkjzGZtYQzsNWkRtJMMDM711dUKTMZHeDot67pe2pZDDNj1LgYjY5JO+1X8Yv2We5acFblsD05U9t8DfOOgrq6rszfQFwfEWFceXr0CNSEyGLSsH56xHSjOJYW7qtv5eEycggSpPUbjIrq6hsR1zijom3aQT3OdQn2yue4pHf/AIhN7y19LRmNjuPkRHc11dV4lyCPYeEqTw7Gdwf1Br5p4c7Iqvbuw86Rb5toEEn0nfY11dXZPpFY0Nv51nLG9bXzBojSOVtJ1c4JzPtWV5gXuOgCeaxkLMAH7ozIX2murq5zZIzcfmDg/FdOVE4n966uoKDOD4cMlxnBwyopn7zRBIjIoPiZUlZyMSP7fSprqhPki+Rt4da4drWkXG80c78p9I9Sqdo0z9avxPEW0dbYVjbdBiYOkg8rGObMN+lTXVDMZN2aJdFvhXUagCPu6Z0gekzjPMZAnNKeP4+y1oi2WZmaFWCBG51e8npXV1GNXywQFbnyQWEqrMMGCSxBk/lH1rq6urVo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6" name="AutoShape 10" descr="http://tks.loxblog.com/upload/t/tks/image/294971_m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itle 25"/>
          <p:cNvSpPr txBox="1">
            <a:spLocks/>
          </p:cNvSpPr>
          <p:nvPr/>
        </p:nvSpPr>
        <p:spPr>
          <a:xfrm>
            <a:off x="1357290" y="2285992"/>
            <a:ext cx="6500858" cy="3857652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از حسن توجه شما</a:t>
            </a:r>
          </a:p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سپاسگزارم</a:t>
            </a:r>
            <a:endParaRPr lang="en-US" sz="7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باآرزوی موفقیت</a:t>
            </a:r>
          </a:p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و با تشکر از جناب آقای مهندس عبدی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3428992" y="642917"/>
            <a:ext cx="400052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4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00100" y="2571744"/>
            <a:ext cx="73581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با توجه به نوع ست، امکانات موجود در هر ست نیز متفاوت خواهد بود. ست مقدماتی که به دو صورت رومیزی و ایستاده طراحی شده‏است، دارای امکاناتی محدودتر از ست پیشرفته است، که این به اقتضای ست تنظیم شده‏است. </a:t>
            </a:r>
          </a:p>
          <a:p>
            <a:pPr algn="just" rtl="1"/>
            <a:endParaRPr lang="fa-IR" sz="2400" b="1" dirty="0" smtClean="0"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cs typeface="B Nazanin" pitchFamily="2" charset="-78"/>
              </a:rPr>
              <a:t>     در ست پیشرفته نیز، امکانات صنعتی بیشتری بر روی ست نصب شده تا در کنار دستیابی به یادگیری مورد نیاز، انجام چندین پروژه صنعتی نیز مهیا باشد.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492427" y="1500174"/>
            <a:ext cx="3437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3- امکانات موجود در ست‏ها: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مشخصات و تواناهایی ست‏ها</a:t>
            </a: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5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2680170"/>
            <a:ext cx="78581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در این ست امکانات زیر تعبیه شده است.</a:t>
            </a:r>
          </a:p>
          <a:p>
            <a:pPr marL="360363" algn="just" rtl="1"/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مدل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LOGO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زیمنس ورژن 6</a:t>
            </a: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8 ورودی - 4 خروجی</a:t>
            </a: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خروجی هایی مانند ، لامپ 220 ولتی، کنتاکتور، فن 220 ولتی.</a:t>
            </a: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چند شستی به عنوان ورودی در مدار</a:t>
            </a:r>
          </a:p>
          <a:p>
            <a:pPr marL="360363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چند نوع سنسور و میکروسوئیچ کوچک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بصورت جدا از ست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357686" y="1571612"/>
            <a:ext cx="3595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1- ست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مقدماتی رومیزی: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6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141228" y="1428736"/>
            <a:ext cx="4277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تصویری از ست مقدماتی رومیزی اولیه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7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3223" y="2000240"/>
            <a:ext cx="5856297" cy="439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7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2000240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در این ست امکانات زیر تعبیه شده است.</a:t>
            </a:r>
          </a:p>
          <a:p>
            <a:pPr marL="360363" algn="just" rtl="1"/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مدل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LOGO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زیمنس ورژن 6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8 ورودی - 4 خروجی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شستی‏های نصب شده روی پنل دستگاه به عنوان ورودی دیجیتالی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توسعه تعداد ورودی‏ها به 16 عدد (ترکیبی از آنالوگ و دیجیتال)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توسعه تعداد خروجی‏ها تا 8 عدد (ترکیبی از آنالوگ و دیجیتال)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تعبیه سنسورهایی به عنوان ورودی مانند خازنی - القایی - نوری و گرمایی</a:t>
            </a:r>
            <a:endParaRPr lang="en-US" sz="2400" b="1" dirty="0">
              <a:solidFill>
                <a:srgbClr val="66FF33"/>
              </a:solidFill>
              <a:cs typeface="B Nazanin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357686" y="1571612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2- ست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مقدماتی ایستاده: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9" name="Title 25"/>
          <p:cNvSpPr txBox="1">
            <a:spLocks/>
          </p:cNvSpPr>
          <p:nvPr/>
        </p:nvSpPr>
        <p:spPr>
          <a:xfrm>
            <a:off x="2000232" y="642917"/>
            <a:ext cx="5429288" cy="714381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1200" cap="none" spc="0" normalizeH="0" baseline="0" noProof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B Nazanin" pitchFamily="2" charset="-78"/>
              </a:rPr>
              <a:t>ادامه...</a:t>
            </a:r>
            <a:endParaRPr kumimoji="0" lang="en-US" sz="3600" b="1" i="0" u="none" strike="noStrike" kern="1200" cap="none" spc="0" normalizeH="0" baseline="0" noProof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8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1571612"/>
            <a:ext cx="78581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0" algn="just" rtl="1"/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تعبیه خروجی‏هایی مانند لامپ 220 ولتی، فن 12 ولتی و 220 ولتی، آژیر و چند کنتاکتور برای خروجی‏هایی مانند موتورهای الکتریکی که روی سیستم تعبیه نشده است.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تعبیه چراغ راهنما (4 مسیره با امکان برنامه‏ریزی 4 زمان متفاوت)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قابلیت توسعه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‏ها و اتصال آن‏ها جهت تامین نیازهای صنعتی بهتر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وجود کانکتورهای با ولتاژ متفاوت روی پنل دستگاه (5، 12 ، 24 و 220ولتی)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قرارگیری فیوز محافظ جان و فیوز اضافه جریان و نشتی برای بالابردن امنیت دستگاه</a:t>
            </a:r>
            <a:endParaRPr lang="en-US" sz="2400" b="1" dirty="0">
              <a:solidFill>
                <a:srgbClr val="66FF33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8501090" y="6492899"/>
            <a:ext cx="479397" cy="365125"/>
          </a:xfrm>
        </p:spPr>
        <p:txBody>
          <a:bodyPr/>
          <a:lstStyle/>
          <a:p>
            <a:pPr algn="r">
              <a:defRPr/>
            </a:pPr>
            <a:fld id="{21722A72-3000-4278-A92D-A927D947B6C1}" type="slidenum">
              <a:rPr lang="en-US" sz="1600" smtClean="0"/>
              <a:pPr algn="r">
                <a:defRPr/>
              </a:pPr>
              <a:t>9</a:t>
            </a:fld>
            <a:endParaRPr lang="en-US" sz="1600" dirty="0"/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-32" y="6572272"/>
            <a:ext cx="8643998" cy="357190"/>
          </a:xfrm>
          <a:prstGeom prst="rect">
            <a:avLst/>
          </a:prstGeom>
        </p:spPr>
        <p:txBody>
          <a:bodyPr vert="horz" tIns="0" rIns="45720" bIns="0" anchor="t" anchorCtr="0">
            <a:noAutofit/>
          </a:bodyPr>
          <a:lstStyle/>
          <a:p>
            <a:pPr lvl="0" algn="ctr" rtl="1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اولین نشست علمی - تخصصی کارگاه </a:t>
            </a:r>
            <a:r>
              <a:rPr lang="en-US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PLC</a:t>
            </a:r>
            <a:r>
              <a:rPr lang="fa-IR" b="1" dirty="0" smtClean="0">
                <a:ln/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، ارتباط با صنعت، چالش‏ها و راهکارها – بهمن 93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0034" y="2143116"/>
            <a:ext cx="78581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cs typeface="B Nazanin" pitchFamily="2" charset="-78"/>
              </a:rPr>
              <a:t>     در این ست امکانات زیر تعبیه شده است.</a:t>
            </a:r>
          </a:p>
          <a:p>
            <a:pPr marL="360363" algn="just" rtl="1"/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استفاده از 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مدل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Delta</a:t>
            </a:r>
            <a:endParaRPr lang="fa-IR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ctr" rtl="1"/>
            <a:r>
              <a:rPr lang="fa-IR" sz="20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Nazanin" pitchFamily="2" charset="-78"/>
              </a:rPr>
              <a:t> با امکان 8 ورودی ، 6 خروجی ، 4 ورودی آنالوگ و 2 خروجی آنالوگ</a:t>
            </a:r>
          </a:p>
          <a:p>
            <a:pPr marL="360363" lvl="0" algn="ctr" rtl="1"/>
            <a:endParaRPr lang="en-US" sz="2000" b="1" u="sng" dirty="0" smtClean="0">
              <a:solidFill>
                <a:schemeClr val="accent1">
                  <a:lumMod val="20000"/>
                  <a:lumOff val="80000"/>
                </a:schemeClr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شستی‏های نصب شده روی پنل دستگاه به عنوان ورودی دیجیتالی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lvl="0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ورودی/خروجی آنالوگ</a:t>
            </a:r>
            <a:endParaRPr lang="en-US" sz="2400" b="1" dirty="0" smtClean="0">
              <a:solidFill>
                <a:srgbClr val="66FF33"/>
              </a:solidFill>
              <a:cs typeface="B Nazanin" pitchFamily="2" charset="-78"/>
            </a:endParaRPr>
          </a:p>
          <a:p>
            <a:pPr marL="360363" algn="just" rtl="1"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    امکان استفاده از سنسورهایی به عنوان ورودی مانند خازنی - القایی - نوری و گرمایی و سنسور حرارتی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PT100</a:t>
            </a:r>
            <a:r>
              <a:rPr lang="fa-IR" sz="2400" b="1" dirty="0" smtClean="0">
                <a:solidFill>
                  <a:srgbClr val="66FF33"/>
                </a:solidFill>
                <a:cs typeface="B Nazanin" pitchFamily="2" charset="-78"/>
              </a:rPr>
              <a:t> و ترموستات الکترونیکی مرتبط با </a:t>
            </a:r>
            <a:r>
              <a:rPr lang="en-US" sz="2400" b="1" dirty="0" smtClean="0">
                <a:solidFill>
                  <a:srgbClr val="66FF33"/>
                </a:solidFill>
                <a:cs typeface="B Nazanin" pitchFamily="2" charset="-78"/>
              </a:rPr>
              <a:t>PLC</a:t>
            </a:r>
            <a:endParaRPr lang="en-US" sz="2400" b="1" dirty="0">
              <a:solidFill>
                <a:srgbClr val="66FF33"/>
              </a:solidFill>
              <a:cs typeface="B Nazanin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271955" y="1571612"/>
            <a:ext cx="2650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3- ست </a:t>
            </a:r>
            <a:r>
              <a:rPr lang="en-US" sz="2400" b="1" dirty="0" smtClean="0">
                <a:solidFill>
                  <a:srgbClr val="FFFF00"/>
                </a:solidFill>
                <a:cs typeface="B Titr" pitchFamily="2" charset="-78"/>
              </a:rPr>
              <a:t>PLC</a:t>
            </a:r>
            <a:r>
              <a:rPr lang="fa-IR" sz="2400" b="1" dirty="0" smtClean="0">
                <a:solidFill>
                  <a:srgbClr val="FFFF00"/>
                </a:solidFill>
                <a:cs typeface="B Titr" pitchFamily="2" charset="-78"/>
              </a:rPr>
              <a:t> پیشرفته:</a:t>
            </a:r>
            <a:endParaRPr lang="en-US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9" name="Title 25"/>
          <p:cNvSpPr>
            <a:spLocks noGrp="1"/>
          </p:cNvSpPr>
          <p:nvPr>
            <p:ph type="title"/>
          </p:nvPr>
        </p:nvSpPr>
        <p:spPr>
          <a:xfrm>
            <a:off x="2000232" y="642917"/>
            <a:ext cx="5429288" cy="7143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ادامه...</a:t>
            </a:r>
            <a:endParaRPr lang="en-US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17983</TotalTime>
  <Words>1704</Words>
  <Application>Microsoft Office PowerPoint</Application>
  <PresentationFormat>On-screen Show (4:3)</PresentationFormat>
  <Paragraphs>197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Verve</vt:lpstr>
      <vt:lpstr>Slide 1</vt:lpstr>
      <vt:lpstr>مقدمه : بررسی چند نکته</vt:lpstr>
      <vt:lpstr>ادامه...</vt:lpstr>
      <vt:lpstr>ادامه...</vt:lpstr>
      <vt:lpstr>مشخصات و تواناهایی ست‏ها</vt:lpstr>
      <vt:lpstr>ادامه...</vt:lpstr>
      <vt:lpstr>Slide 7</vt:lpstr>
      <vt:lpstr>ادامه...</vt:lpstr>
      <vt:lpstr>ادامه...</vt:lpstr>
      <vt:lpstr>ادامه...</vt:lpstr>
      <vt:lpstr>ادامه...</vt:lpstr>
      <vt:lpstr>المان‏های نصب شده بر روی ست‏ها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ادامه...</vt:lpstr>
      <vt:lpstr>ارزیابی قیمت تقریبی ست‏های آموزشی</vt:lpstr>
      <vt:lpstr>دیگر تولیدات داخلی گروه الکترونیک</vt:lpstr>
      <vt:lpstr>دیگر تولیدات داخلی گروه الکترونیک</vt:lpstr>
      <vt:lpstr>دیگر تولیدات داخلی گروه الکترونیک</vt:lpstr>
      <vt:lpstr>دیگر تولیدات داخلی گروه الکترونیک</vt:lpstr>
      <vt:lpstr>Slide 30</vt:lpstr>
      <vt:lpstr>Slide 31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</dc:creator>
  <cp:lastModifiedBy>I</cp:lastModifiedBy>
  <cp:revision>584</cp:revision>
  <dcterms:created xsi:type="dcterms:W3CDTF">2014-01-19T03:07:59Z</dcterms:created>
  <dcterms:modified xsi:type="dcterms:W3CDTF">2015-01-25T10:20:19Z</dcterms:modified>
</cp:coreProperties>
</file>